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Lst>
  <p:sldIdLst>
    <p:sldId id="256" r:id="rId4"/>
    <p:sldId id="257" r:id="rId5"/>
    <p:sldId id="258" r:id="rId6"/>
    <p:sldId id="259" r:id="rId7"/>
    <p:sldId id="260" r:id="rId8"/>
    <p:sldId id="261" r:id="rId9"/>
    <p:sldId id="262" r:id="rId10"/>
    <p:sldId id="263" r:id="rId11"/>
    <p:sldId id="265" r:id="rId12"/>
    <p:sldId id="266" r:id="rId13"/>
    <p:sldId id="264"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19.11.2024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19.11.2024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19.11.2024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B4C71EC6-210F-42DE-9C53-41977AD35B3D}" type="datetimeFigureOut">
              <a:rPr lang="ru-RU" smtClean="0"/>
              <a:pPr/>
              <a:t>19.11.2024</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B19B0651-EE4F-4900-A07F-96A6BFA9D0F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19.11.2024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19.11.2024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pPr/>
              <a:t>19.11.2024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pPr/>
              <a:t>19.11.2024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pPr/>
              <a:t>19.11.2024</a:t>
            </a:fld>
            <a:endParaRPr lang="ru-RU"/>
          </a:p>
        </p:txBody>
      </p:sp>
      <p:sp>
        <p:nvSpPr>
          <p:cNvPr id="8" name="Номер слайда 7"/>
          <p:cNvSpPr>
            <a:spLocks noGrp="1"/>
          </p:cNvSpPr>
          <p:nvPr>
            <p:ph type="sldNum" sz="quarter" idx="11"/>
          </p:nvPr>
        </p:nvSpPr>
        <p:spPr/>
        <p:txBody>
          <a:bodyPr/>
          <a:lstStyle/>
          <a:p>
            <a:fld id="{B19B0651-EE4F-4900-A07F-96A6BFA9D0F0}" type="slidenum">
              <a:rPr lang="ru-RU" smtClean="0"/>
              <a:pPr/>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19.11.2024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pPr/>
              <a:t>19.11.2024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19.11.2024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B4C71EC6-210F-42DE-9C53-41977AD35B3D}" type="datetimeFigureOut">
              <a:rPr lang="ru-RU" smtClean="0"/>
              <a:pPr/>
              <a:t>19.11.2024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19.11.2024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19.11.2024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B4C71EC6-210F-42DE-9C53-41977AD35B3D}" type="datetimeFigureOut">
              <a:rPr lang="ru-RU" smtClean="0"/>
              <a:pPr/>
              <a:t>19.11.2024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19B0651-EE4F-4900-A07F-96A6BFA9D0F0}" type="slidenum">
              <a:rPr lang="ru-RU" smtClean="0"/>
              <a:pPr/>
              <a:t>‹#›</a:t>
            </a:fld>
            <a:endParaRPr lang="ru-RU"/>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19.11.2024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4361688" y="1026372"/>
            <a:ext cx="457200" cy="441325"/>
          </a:xfrm>
        </p:spPr>
        <p:txBody>
          <a:bodyPr/>
          <a:lstStyle/>
          <a:p>
            <a:fld id="{B19B0651-EE4F-4900-A07F-96A6BFA9D0F0}" type="slidenum">
              <a:rPr lang="ru-RU" smtClean="0"/>
              <a:pPr/>
              <a:t>‹#›</a:t>
            </a:fld>
            <a:endParaRPr lang="ru-RU"/>
          </a:p>
        </p:txBody>
      </p:sp>
      <p:sp>
        <p:nvSpPr>
          <p:cNvPr id="8" name="Содержимое 7"/>
          <p:cNvSpPr>
            <a:spLocks noGrp="1"/>
          </p:cNvSpPr>
          <p:nvPr>
            <p:ph sz="quarter" idx="1"/>
          </p:nvPr>
        </p:nvSpPr>
        <p:spPr>
          <a:xfrm>
            <a:off x="301752" y="1527048"/>
            <a:ext cx="850392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19.11.2024</a:t>
            </a:fld>
            <a:endParaRPr lang="ru-RU"/>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19B0651-EE4F-4900-A07F-96A6BFA9D0F0}" type="slidenum">
              <a:rPr lang="ru-RU" smtClean="0"/>
              <a:pPr/>
              <a:t>‹#›</a:t>
            </a:fld>
            <a:endParaRPr lang="ru-RU"/>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fld id="{B4C71EC6-210F-42DE-9C53-41977AD35B3D}" type="datetimeFigureOut">
              <a:rPr lang="ru-RU" smtClean="0"/>
              <a:pPr/>
              <a:t>19.11.2024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Содержимое 9"/>
          <p:cNvSpPr>
            <a:spLocks noGrp="1"/>
          </p:cNvSpPr>
          <p:nvPr>
            <p:ph sz="half" idx="1"/>
          </p:nvPr>
        </p:nvSpPr>
        <p:spPr>
          <a:xfrm>
            <a:off x="301752"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Содержимое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B4C71EC6-210F-42DE-9C53-41977AD35B3D}" type="datetimeFigureOut">
              <a:rPr lang="ru-RU" smtClean="0"/>
              <a:pPr/>
              <a:t>19.11.2024</a:t>
            </a:fld>
            <a:endParaRPr lang="ru-RU"/>
          </a:p>
        </p:txBody>
      </p:sp>
      <p:sp>
        <p:nvSpPr>
          <p:cNvPr id="8" name="Нижний колонтитул 7"/>
          <p:cNvSpPr>
            <a:spLocks noGrp="1"/>
          </p:cNvSpPr>
          <p:nvPr>
            <p:ph type="ftr" sz="quarter" idx="11"/>
          </p:nvPr>
        </p:nvSpPr>
        <p:spPr>
          <a:xfrm>
            <a:off x="304800" y="6409944"/>
            <a:ext cx="3581400" cy="365760"/>
          </a:xfrm>
        </p:spPr>
        <p:txBody>
          <a:bodyPr/>
          <a:lstStyle/>
          <a:p>
            <a:endParaRPr lang="ru-RU"/>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Содержимое 23"/>
          <p:cNvSpPr>
            <a:spLocks noGrp="1"/>
          </p:cNvSpPr>
          <p:nvPr>
            <p:ph sz="quarter" idx="2"/>
          </p:nvPr>
        </p:nvSpPr>
        <p:spPr>
          <a:xfrm>
            <a:off x="301752" y="2471383"/>
            <a:ext cx="4041648"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Содержимое 25"/>
          <p:cNvSpPr>
            <a:spLocks noGrp="1"/>
          </p:cNvSpPr>
          <p:nvPr>
            <p:ph sz="quarter" idx="4"/>
          </p:nvPr>
        </p:nvSpPr>
        <p:spPr>
          <a:xfrm>
            <a:off x="4800600" y="2471383"/>
            <a:ext cx="40386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fld id="{B19B0651-EE4F-4900-A07F-96A6BFA9D0F0}" type="slidenum">
              <a:rPr lang="ru-RU" smtClean="0"/>
              <a:pPr/>
              <a:t>‹#›</a:t>
            </a:fld>
            <a:endParaRPr lang="ru-RU"/>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pPr/>
              <a:t>19.11.2024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a:xfrm>
            <a:off x="4343400" y="1036020"/>
            <a:ext cx="457200" cy="441325"/>
          </a:xfrm>
        </p:spPr>
        <p:txBody>
          <a:bodyPr/>
          <a:lstStyle/>
          <a:p>
            <a:fld id="{B19B0651-EE4F-4900-A07F-96A6BFA9D0F0}" type="slidenum">
              <a:rPr lang="ru-RU" smtClean="0"/>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B4C71EC6-210F-42DE-9C53-41977AD35B3D}" type="datetimeFigureOut">
              <a:rPr lang="ru-RU" smtClean="0"/>
              <a:pPr/>
              <a:t>19.11.2024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19.11.2024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Содержимое 19"/>
          <p:cNvSpPr>
            <a:spLocks noGrp="1"/>
          </p:cNvSpPr>
          <p:nvPr>
            <p:ph sz="quarter" idx="1"/>
          </p:nvPr>
        </p:nvSpPr>
        <p:spPr>
          <a:xfrm>
            <a:off x="3124200" y="685800"/>
            <a:ext cx="56388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19B0651-EE4F-4900-A07F-96A6BFA9D0F0}" type="slidenum">
              <a:rPr lang="ru-RU" smtClean="0"/>
              <a:pPr/>
              <a:t>‹#›</a:t>
            </a:fld>
            <a:endParaRPr lang="ru-RU"/>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pPr/>
              <a:t>19.11.2024</a:t>
            </a:fld>
            <a:endParaRPr lang="ru-RU"/>
          </a:p>
        </p:txBody>
      </p:sp>
      <p:sp>
        <p:nvSpPr>
          <p:cNvPr id="6" name="Нижний колонтитул 5"/>
          <p:cNvSpPr>
            <a:spLocks noGrp="1"/>
          </p:cNvSpPr>
          <p:nvPr>
            <p:ph type="ftr" sz="quarter" idx="11"/>
          </p:nvPr>
        </p:nvSpPr>
        <p:spPr>
          <a:xfrm>
            <a:off x="301752" y="6410848"/>
            <a:ext cx="3383280" cy="365760"/>
          </a:xfrm>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p>
            <a:fld id="{B19B0651-EE4F-4900-A07F-96A6BFA9D0F0}" type="slidenum">
              <a:rPr lang="ru-RU" smtClean="0"/>
              <a:pPr/>
              <a:t>‹#›</a:t>
            </a:fld>
            <a:endParaRPr lang="ru-RU"/>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5788152" y="6404984"/>
            <a:ext cx="3044952" cy="365760"/>
          </a:xfrm>
        </p:spPr>
        <p:txBody>
          <a:bodyPr/>
          <a:lstStyle/>
          <a:p>
            <a:fld id="{B4C71EC6-210F-42DE-9C53-41977AD35B3D}" type="datetimeFigureOut">
              <a:rPr lang="ru-RU" smtClean="0"/>
              <a:pPr/>
              <a:t>19.11.2024</a:t>
            </a:fld>
            <a:endParaRPr lang="ru-RU"/>
          </a:p>
        </p:txBody>
      </p:sp>
      <p:sp>
        <p:nvSpPr>
          <p:cNvPr id="6" name="Нижний колонтитул 5"/>
          <p:cNvSpPr>
            <a:spLocks noGrp="1"/>
          </p:cNvSpPr>
          <p:nvPr>
            <p:ph type="ftr" sz="quarter" idx="11"/>
          </p:nvPr>
        </p:nvSpPr>
        <p:spPr>
          <a:xfrm>
            <a:off x="301752" y="6410848"/>
            <a:ext cx="3584448" cy="365760"/>
          </a:xfrm>
        </p:spPr>
        <p:txBody>
          <a:bodyPr/>
          <a:lstStyle/>
          <a:p>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19.11.2024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6915912" y="3009901"/>
            <a:ext cx="457200" cy="441325"/>
          </a:xfrm>
        </p:spPr>
        <p:txBody>
          <a:bodyPr/>
          <a:lstStyle/>
          <a:p>
            <a:fld id="{B19B0651-EE4F-4900-A07F-96A6BFA9D0F0}" type="slidenum">
              <a:rPr lang="ru-RU" smtClean="0"/>
              <a:pPr/>
              <a:t>‹#›</a:t>
            </a:fld>
            <a:endParaRPr lang="ru-RU"/>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19.11.2024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19.11.2024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19.11.2024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19.11.2024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19.11.2024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19.11.2024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19.11.2024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19.11.2024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B4C71EC6-210F-42DE-9C53-41977AD35B3D}" type="datetimeFigureOut">
              <a:rPr lang="ru-RU" smtClean="0"/>
              <a:pPr/>
              <a:t>19.11.2024</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19B0651-EE4F-4900-A07F-96A6BFA9D0F0}"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B4C71EC6-210F-42DE-9C53-41977AD35B3D}" type="datetimeFigureOut">
              <a:rPr lang="ru-RU" smtClean="0"/>
              <a:pPr/>
              <a:t>19.11.2024</a:t>
            </a:fld>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19B0651-EE4F-4900-A07F-96A6BFA9D0F0}" type="slidenum">
              <a:rPr lang="ru-RU" smtClean="0"/>
              <a:pPr/>
              <a:t>‹#›</a:t>
            </a:fld>
            <a:endParaRPr lang="ru-RU"/>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www.odb-abai.kz/images/%D0%BF%D0%B8%D1%81%D0%B0%D1%82%D0%B5%D0%BB%D0%B8_%D1%8E%D0%B1%D0%B8%D0%BB%D1%8F%D1%80%D1%8B_2019/15.Mailin.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7" name="Picture 3" descr="C:\Users\dbaymakanova\Desktop\1.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67238" y="3424238"/>
            <a:ext cx="9525" cy="952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142844" y="2143116"/>
            <a:ext cx="8808913" cy="2739211"/>
          </a:xfrm>
          <a:prstGeom prst="rect">
            <a:avLst/>
          </a:prstGeom>
          <a:noFill/>
        </p:spPr>
        <p:txBody>
          <a:bodyPr wrap="square" rtlCol="0">
            <a:spAutoFit/>
          </a:bodyPr>
          <a:lstStyle/>
          <a:p>
            <a:pPr algn="ctr"/>
            <a:r>
              <a:rPr lang="ru-RU" sz="4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«Талант, рожденный </a:t>
            </a:r>
            <a:r>
              <a:rPr lang="ru-RU" sz="4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народом» </a:t>
            </a:r>
          </a:p>
          <a:p>
            <a:pPr algn="ctr"/>
            <a:r>
              <a:rPr lang="ru-RU" sz="28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 </a:t>
            </a:r>
            <a:r>
              <a:rPr lang="ru-RU" sz="28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130-летию со дня рождения Б. </a:t>
            </a:r>
            <a:r>
              <a:rPr lang="ru-RU" sz="28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Майлина</a:t>
            </a:r>
            <a:r>
              <a:rPr lang="ru-RU" sz="28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известного писателя Казахстана </a:t>
            </a:r>
            <a:r>
              <a:rPr lang="ru-RU" sz="28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1894-1938.</a:t>
            </a:r>
            <a:endParaRPr lang="ru-RU" sz="28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xmlns="" val="778815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Picture background"/>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13525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icture background"/>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13525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2052" name="Picture 4" descr="Picture background"/>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6248" r="27645"/>
          <a:stretch/>
        </p:blipFill>
        <p:spPr bwMode="auto">
          <a:xfrm>
            <a:off x="714348" y="285728"/>
            <a:ext cx="1928826" cy="24641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4817" name="Rectangle 1"/>
          <p:cNvSpPr>
            <a:spLocks noChangeArrowheads="1"/>
          </p:cNvSpPr>
          <p:nvPr/>
        </p:nvSpPr>
        <p:spPr bwMode="auto">
          <a:xfrm>
            <a:off x="571472" y="2690407"/>
            <a:ext cx="8001056"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Родился в ауле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Актобе</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Дамбарской</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волости Кустанайского уезда Тургайской области (ныне — район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Беимбета</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Майлина</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Костанайской</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области).</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Происходит из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подрода</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Қара Қыпшақ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рода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карабалык</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племени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кыпшак</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Среднего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жуза</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1911—1912 годах учился грамоте у аульного муллы в медресе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Аргынбая-Хаджи</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1913 году обучался в школе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Уазифа</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Троицке, в 1913—1915 годах — в медресе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Галия</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Уфе.</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1916—1922 годах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Беимбет</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Майлин</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работал в родном ауле учителем. В 1923—1925 годах являлся сотрудником, редактором Кустанайской губернской газеты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Еңбекші қазақ</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Трудлюбивый</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казах»). В 1926 году вступил в Компартию. В 1928—1932 годах работал литературным сотрудником, редактором газеты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Қазақ тілі</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1932—1934 годах — заведующим отделом, редактором газеты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Социалистік</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Қазақстан</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1934—1937 годах — редактором газеты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Қазақ әдебиеті</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(«Казахская литература»).</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8 октября 1937 года был арестован по обвинению в статьях 58-2, 58-7, 58-8, 58-11 УК РСФСР. Был приговорён ВК ВС СССР 26.02.1938 к ВМН. Расстрелян. Посмертно реабилитирован 16 апреля 1957 года.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4818" name="Rectangle 2"/>
          <p:cNvSpPr>
            <a:spLocks noChangeArrowheads="1"/>
          </p:cNvSpPr>
          <p:nvPr/>
        </p:nvSpPr>
        <p:spPr bwMode="auto">
          <a:xfrm>
            <a:off x="2928926" y="494536"/>
            <a:ext cx="5429256" cy="1231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err="1" smtClean="0">
                <a:ln>
                  <a:noFill/>
                </a:ln>
                <a:solidFill>
                  <a:srgbClr val="0070C0"/>
                </a:solidFill>
                <a:effectLst/>
                <a:latin typeface="Times New Roman" pitchFamily="18" charset="0"/>
                <a:ea typeface="Times New Roman" pitchFamily="18" charset="0"/>
                <a:cs typeface="Times New Roman" pitchFamily="18" charset="0"/>
              </a:rPr>
              <a:t>Беимбет</a:t>
            </a:r>
            <a:r>
              <a:rPr kumimoji="0" lang="ru-RU" b="1"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 (</a:t>
            </a:r>
            <a:r>
              <a:rPr kumimoji="0" lang="ru-RU" b="1" i="0" u="none" strike="noStrike" cap="none" normalizeH="0" baseline="0" dirty="0" err="1" smtClean="0">
                <a:ln>
                  <a:noFill/>
                </a:ln>
                <a:solidFill>
                  <a:srgbClr val="0070C0"/>
                </a:solidFill>
                <a:effectLst/>
                <a:latin typeface="Times New Roman" pitchFamily="18" charset="0"/>
                <a:ea typeface="Times New Roman" pitchFamily="18" charset="0"/>
                <a:cs typeface="Times New Roman" pitchFamily="18" charset="0"/>
              </a:rPr>
              <a:t>Бимухамет</a:t>
            </a:r>
            <a:r>
              <a:rPr kumimoji="0" lang="ru-RU" b="1"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 </a:t>
            </a:r>
            <a:r>
              <a:rPr kumimoji="0" lang="ru-RU" b="1" i="0" u="none" strike="noStrike" cap="none" normalizeH="0" baseline="0" dirty="0" err="1" smtClean="0">
                <a:ln>
                  <a:noFill/>
                </a:ln>
                <a:solidFill>
                  <a:srgbClr val="0070C0"/>
                </a:solidFill>
                <a:effectLst/>
                <a:latin typeface="Times New Roman" pitchFamily="18" charset="0"/>
                <a:ea typeface="Times New Roman" pitchFamily="18" charset="0"/>
                <a:cs typeface="Times New Roman" pitchFamily="18" charset="0"/>
              </a:rPr>
              <a:t>Жармагамбетович</a:t>
            </a:r>
            <a:r>
              <a:rPr kumimoji="0" lang="ru-RU" b="1"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 </a:t>
            </a:r>
            <a:r>
              <a:rPr kumimoji="0" lang="ru-RU" b="1" i="0" u="none" strike="noStrike" cap="none" normalizeH="0" baseline="0" dirty="0" err="1" smtClean="0">
                <a:ln>
                  <a:noFill/>
                </a:ln>
                <a:solidFill>
                  <a:srgbClr val="0070C0"/>
                </a:solidFill>
                <a:effectLst/>
                <a:latin typeface="Times New Roman" pitchFamily="18" charset="0"/>
                <a:ea typeface="Times New Roman" pitchFamily="18" charset="0"/>
                <a:cs typeface="Times New Roman" pitchFamily="18" charset="0"/>
              </a:rPr>
              <a:t>Майлин</a:t>
            </a:r>
            <a:r>
              <a:rPr kumimoji="0" lang="ru-RU" b="1"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(15 ноября 1894 — 26 февраля 1938) — казахский советский писатель, поэт, драматург, один из основоположников казахской советской литературы.</a:t>
            </a:r>
            <a:endParaRPr kumimoji="0" lang="ru-RU" sz="1400" b="0" i="0"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4013525528"/>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ture background"/>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219" y="0"/>
            <a:ext cx="915621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AutoShape 4" descr="Picture backgrou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9" name="Picture 5" descr="C:\Users\dbaymakanova\Desktop\Майлин отбасы.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92159"/>
            <a:ext cx="4283968" cy="3383669"/>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030" name="Picture 6" descr="C:\Users\dbaymakanova\Desktop\hqdefaul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27984" y="146828"/>
            <a:ext cx="4572000" cy="34290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031" name="Picture 7" descr="C:\Users\dbaymakanova\Desktop\maxresdefault.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3789040"/>
            <a:ext cx="5212071" cy="29317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5212070" y="3823774"/>
            <a:ext cx="3968293" cy="2862322"/>
          </a:xfrm>
          <a:prstGeom prst="rect">
            <a:avLst/>
          </a:prstGeom>
        </p:spPr>
        <p:txBody>
          <a:bodyPr wrap="square">
            <a:spAutoFit/>
          </a:bodyPr>
          <a:lstStyle/>
          <a:p>
            <a:pPr algn="ctr"/>
            <a:r>
              <a:rPr lang="ru-RU" sz="20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Был женат на </a:t>
            </a:r>
            <a:r>
              <a:rPr lang="ru-RU" sz="2000" b="1" i="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Майлиной</a:t>
            </a:r>
            <a:r>
              <a:rPr lang="ru-RU" sz="20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2000" b="1" i="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Кульжамал</a:t>
            </a:r>
            <a:r>
              <a:rPr lang="ru-RU" sz="20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2000" b="1" i="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Мусабаевне</a:t>
            </a:r>
            <a:r>
              <a:rPr lang="ru-RU" sz="20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(1900—1974). Также была репрессирована в 1938 </a:t>
            </a:r>
            <a:r>
              <a:rPr lang="ru-RU" sz="20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году. </a:t>
            </a:r>
            <a:r>
              <a:rPr lang="ru-RU" sz="20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От этого брака родились сыновья </a:t>
            </a:r>
            <a:r>
              <a:rPr lang="ru-RU" sz="2000" b="1" i="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Аукен</a:t>
            </a:r>
            <a:r>
              <a:rPr lang="ru-RU" sz="20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(старший сын), </a:t>
            </a:r>
            <a:r>
              <a:rPr lang="ru-RU" sz="2000" b="1" i="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Мереке</a:t>
            </a:r>
            <a:r>
              <a:rPr lang="ru-RU" sz="20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(средний сын), </a:t>
            </a:r>
            <a:r>
              <a:rPr lang="ru-RU" sz="2000" b="1" i="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Едиль</a:t>
            </a:r>
            <a:r>
              <a:rPr lang="ru-RU" sz="20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(младший сын), дочери </a:t>
            </a:r>
            <a:r>
              <a:rPr lang="ru-RU" sz="2000" b="1" i="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Разия</a:t>
            </a:r>
            <a:r>
              <a:rPr lang="ru-RU" sz="20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и </a:t>
            </a:r>
            <a:r>
              <a:rPr lang="ru-RU" sz="2000" b="1" i="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Гульсим</a:t>
            </a:r>
            <a:r>
              <a:rPr lang="ru-RU" sz="20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p>
        </p:txBody>
      </p:sp>
    </p:spTree>
    <p:extLst>
      <p:ext uri="{BB962C8B-B14F-4D97-AF65-F5344CB8AC3E}">
        <p14:creationId xmlns:p14="http://schemas.microsoft.com/office/powerpoint/2010/main" xmlns="" val="4013525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cture background"/>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0076"/>
            <a:ext cx="9252520" cy="687807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123631" y="3691062"/>
            <a:ext cx="9036496" cy="3139321"/>
          </a:xfrm>
          <a:prstGeom prst="rect">
            <a:avLst/>
          </a:prstGeom>
        </p:spPr>
        <p:txBody>
          <a:bodyPr wrap="square">
            <a:spAutoFit/>
          </a:bodyPr>
          <a:lstStyle/>
          <a:p>
            <a:pPr algn="ctr"/>
            <a:r>
              <a:rPr lang="ru-RU" b="1" i="1" dirty="0">
                <a:solidFill>
                  <a:srgbClr val="FFFF00"/>
                </a:solidFill>
              </a:rPr>
              <a:t>Творческий путь </a:t>
            </a:r>
            <a:r>
              <a:rPr lang="ru-RU" b="1" i="1" dirty="0" err="1">
                <a:solidFill>
                  <a:srgbClr val="FFFF00"/>
                </a:solidFill>
              </a:rPr>
              <a:t>Беимбета</a:t>
            </a:r>
            <a:r>
              <a:rPr lang="ru-RU" b="1" i="1" dirty="0">
                <a:solidFill>
                  <a:srgbClr val="FFFF00"/>
                </a:solidFill>
              </a:rPr>
              <a:t> </a:t>
            </a:r>
            <a:r>
              <a:rPr lang="ru-RU" b="1" i="1" dirty="0" err="1">
                <a:solidFill>
                  <a:srgbClr val="FFFF00"/>
                </a:solidFill>
              </a:rPr>
              <a:t>Майлина</a:t>
            </a:r>
            <a:r>
              <a:rPr lang="ru-RU" b="1" i="1" dirty="0">
                <a:solidFill>
                  <a:srgbClr val="FFFF00"/>
                </a:solidFill>
              </a:rPr>
              <a:t> начинался с создания поэтических произведений — первым стихотворением, опубликованным в периодической печати были «Думы» (журнал «</a:t>
            </a:r>
            <a:r>
              <a:rPr lang="ru-RU" b="1" i="1" dirty="0" err="1">
                <a:solidFill>
                  <a:srgbClr val="FFFF00"/>
                </a:solidFill>
              </a:rPr>
              <a:t>Айқап</a:t>
            </a:r>
            <a:r>
              <a:rPr lang="ru-RU" b="1" i="1" dirty="0">
                <a:solidFill>
                  <a:srgbClr val="FFFF00"/>
                </a:solidFill>
              </a:rPr>
              <a:t>», 1914, № 12). В стихотворениях «Черты мусульманина» (1912), «Нужда» (1913), «Скот» (1914), «Богатство» (1915), «Летний вечер» (1915) </a:t>
            </a:r>
            <a:r>
              <a:rPr lang="ru-RU" b="1" i="1" dirty="0" err="1">
                <a:solidFill>
                  <a:srgbClr val="FFFF00"/>
                </a:solidFill>
              </a:rPr>
              <a:t>Майлин</a:t>
            </a:r>
            <a:r>
              <a:rPr lang="ru-RU" b="1" i="1" dirty="0">
                <a:solidFill>
                  <a:srgbClr val="FFFF00"/>
                </a:solidFill>
              </a:rPr>
              <a:t> описывал свои раздумья о жизни, несправедливости, тяжёлой доле трудящегося народа</a:t>
            </a:r>
            <a:r>
              <a:rPr lang="ru-RU" b="1" i="1" dirty="0" smtClean="0">
                <a:solidFill>
                  <a:srgbClr val="FFFF00"/>
                </a:solidFill>
              </a:rPr>
              <a:t>.</a:t>
            </a:r>
            <a:endParaRPr lang="ru-RU" b="1" i="1" dirty="0">
              <a:solidFill>
                <a:srgbClr val="FFFF00"/>
              </a:solidFill>
            </a:endParaRPr>
          </a:p>
          <a:p>
            <a:pPr algn="ctr"/>
            <a:r>
              <a:rPr lang="ru-RU" b="1" i="1" dirty="0">
                <a:solidFill>
                  <a:srgbClr val="FFFF00"/>
                </a:solidFill>
              </a:rPr>
              <a:t>Событиям национально-освободительного восстания 1916 года посвящено стихотворение «Кровавый туман» (1916). Возлагая надежды на Февральскую революцию, написал стихотворения «В степи» (1917), «Казаху» (1917). Одним из первых казахских писателей отозвался на смерть В. И. Ленина стихотворением «Не рыдай, не плачь» (1924), ему также посвящено стихотворение «Ленин»</a:t>
            </a:r>
          </a:p>
        </p:txBody>
      </p:sp>
      <p:sp>
        <p:nvSpPr>
          <p:cNvPr id="3" name="AutoShape 4" descr="Picture backgrou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53" name="Picture 5" descr="C:\Users\dbaymakanova\Desktop\Img_book.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9181" y="164218"/>
            <a:ext cx="2189369" cy="304875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rgbClr val="FFFFFF"/>
                </a:solidFill>
              </a14:hiddenFill>
            </a:ext>
          </a:extLst>
        </p:spPr>
      </p:pic>
      <p:sp>
        <p:nvSpPr>
          <p:cNvPr id="4" name="AutoShape 7" descr="Picture backgroun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56" name="Picture 8" descr="C:\Users\dbaymakanova\Desktop\de3f092306f4f8558680c8f624a6d5c8.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2386" r="24988"/>
          <a:stretch/>
        </p:blipFill>
        <p:spPr bwMode="auto">
          <a:xfrm>
            <a:off x="2458551" y="617538"/>
            <a:ext cx="2158574" cy="307352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rgbClr val="FFFFFF"/>
                </a:solidFill>
              </a14:hiddenFill>
            </a:ext>
          </a:extLst>
        </p:spPr>
      </p:pic>
      <p:pic>
        <p:nvPicPr>
          <p:cNvPr id="2057" name="Picture 9" descr="C:\Users\dbaymakanova\Desktop\Img_book (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932040" y="312738"/>
            <a:ext cx="2016224" cy="305185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rgbClr val="FFFFFF"/>
                </a:solidFill>
              </a14:hiddenFill>
            </a:ext>
          </a:extLst>
        </p:spPr>
      </p:pic>
      <p:sp>
        <p:nvSpPr>
          <p:cNvPr id="5" name="AutoShape 11" descr="Picture background"/>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13" descr="Picture background"/>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62" name="Picture 14" descr="C:\Users\dbaymakanova\Desktop\Img_book (2).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092278" y="312737"/>
            <a:ext cx="2043093" cy="304069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13525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icture background"/>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358" y="0"/>
            <a:ext cx="9154357"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12940" y="116632"/>
            <a:ext cx="9154358" cy="3046988"/>
          </a:xfrm>
          <a:prstGeom prst="rect">
            <a:avLst/>
          </a:prstGeom>
        </p:spPr>
        <p:txBody>
          <a:bodyPr wrap="square">
            <a:spAutoFit/>
          </a:bodyPr>
          <a:lstStyle/>
          <a:p>
            <a:pPr algn="ctr"/>
            <a:r>
              <a:rPr lang="ru-RU" sz="1600" b="1" dirty="0">
                <a:solidFill>
                  <a:srgbClr val="002060"/>
                </a:solidFill>
                <a:latin typeface="Times New Roman" pitchFamily="18" charset="0"/>
                <a:cs typeface="Times New Roman" pitchFamily="18" charset="0"/>
              </a:rPr>
              <a:t>Героем многих стихов, поэм, рассказов </a:t>
            </a:r>
            <a:r>
              <a:rPr lang="ru-RU" sz="1600" b="1" dirty="0" err="1">
                <a:solidFill>
                  <a:srgbClr val="002060"/>
                </a:solidFill>
                <a:latin typeface="Times New Roman" pitchFamily="18" charset="0"/>
                <a:cs typeface="Times New Roman" pitchFamily="18" charset="0"/>
              </a:rPr>
              <a:t>Майлина</a:t>
            </a:r>
            <a:r>
              <a:rPr lang="ru-RU" sz="1600" b="1" dirty="0">
                <a:solidFill>
                  <a:srgbClr val="002060"/>
                </a:solidFill>
                <a:latin typeface="Times New Roman" pitchFamily="18" charset="0"/>
                <a:cs typeface="Times New Roman" pitchFamily="18" charset="0"/>
              </a:rPr>
              <a:t> является в прошлом забитый бедняк, ставший строителем новой жизни, например, герой его лирики </a:t>
            </a:r>
            <a:r>
              <a:rPr lang="ru-RU" sz="1600" b="1" dirty="0" err="1">
                <a:solidFill>
                  <a:srgbClr val="002060"/>
                </a:solidFill>
                <a:latin typeface="Times New Roman" pitchFamily="18" charset="0"/>
                <a:cs typeface="Times New Roman" pitchFamily="18" charset="0"/>
              </a:rPr>
              <a:t>Мыркымбай</a:t>
            </a:r>
            <a:r>
              <a:rPr lang="ru-RU" sz="1600" b="1" dirty="0">
                <a:solidFill>
                  <a:srgbClr val="002060"/>
                </a:solidFill>
                <a:latin typeface="Times New Roman" pitchFamily="18" charset="0"/>
                <a:cs typeface="Times New Roman" pitchFamily="18" charset="0"/>
              </a:rPr>
              <a:t> в стихотворениях «</a:t>
            </a:r>
            <a:r>
              <a:rPr lang="ru-RU" sz="1600" b="1" dirty="0" err="1">
                <a:solidFill>
                  <a:srgbClr val="002060"/>
                </a:solidFill>
                <a:latin typeface="Times New Roman" pitchFamily="18" charset="0"/>
                <a:cs typeface="Times New Roman" pitchFamily="18" charset="0"/>
              </a:rPr>
              <a:t>Мыркымбай</a:t>
            </a:r>
            <a:r>
              <a:rPr lang="ru-RU" sz="1600" b="1" dirty="0">
                <a:solidFill>
                  <a:srgbClr val="002060"/>
                </a:solidFill>
                <a:latin typeface="Times New Roman" pitchFamily="18" charset="0"/>
                <a:cs typeface="Times New Roman" pitchFamily="18" charset="0"/>
              </a:rPr>
              <a:t>» (</a:t>
            </a:r>
            <a:r>
              <a:rPr lang="ru-RU" sz="1600" b="1" dirty="0" smtClean="0">
                <a:solidFill>
                  <a:srgbClr val="002060"/>
                </a:solidFill>
                <a:latin typeface="Times New Roman" pitchFamily="18" charset="0"/>
                <a:cs typeface="Times New Roman" pitchFamily="18" charset="0"/>
              </a:rPr>
              <a:t>1922), </a:t>
            </a:r>
            <a:r>
              <a:rPr lang="ru-RU" sz="1600" b="1" dirty="0">
                <a:solidFill>
                  <a:srgbClr val="002060"/>
                </a:solidFill>
                <a:latin typeface="Times New Roman" pitchFamily="18" charset="0"/>
                <a:cs typeface="Times New Roman" pitchFamily="18" charset="0"/>
              </a:rPr>
              <a:t>«Досада бедняка» (1923), «Дай руку, </a:t>
            </a:r>
            <a:r>
              <a:rPr lang="ru-RU" sz="1600" b="1" dirty="0" err="1">
                <a:solidFill>
                  <a:srgbClr val="002060"/>
                </a:solidFill>
                <a:latin typeface="Times New Roman" pitchFamily="18" charset="0"/>
                <a:cs typeface="Times New Roman" pitchFamily="18" charset="0"/>
              </a:rPr>
              <a:t>Мыркымбай</a:t>
            </a:r>
            <a:r>
              <a:rPr lang="ru-RU" sz="1600" b="1" dirty="0">
                <a:solidFill>
                  <a:srgbClr val="002060"/>
                </a:solidFill>
                <a:latin typeface="Times New Roman" pitchFamily="18" charset="0"/>
                <a:cs typeface="Times New Roman" pitchFamily="18" charset="0"/>
              </a:rPr>
              <a:t>» (1926), «Эй, </a:t>
            </a:r>
            <a:r>
              <a:rPr lang="ru-RU" sz="1600" b="1" dirty="0" err="1">
                <a:solidFill>
                  <a:srgbClr val="002060"/>
                </a:solidFill>
                <a:latin typeface="Times New Roman" pitchFamily="18" charset="0"/>
                <a:cs typeface="Times New Roman" pitchFamily="18" charset="0"/>
              </a:rPr>
              <a:t>Мыркымбай</a:t>
            </a:r>
            <a:r>
              <a:rPr lang="ru-RU" sz="1600" b="1" dirty="0">
                <a:solidFill>
                  <a:srgbClr val="002060"/>
                </a:solidFill>
                <a:latin typeface="Times New Roman" pitchFamily="18" charset="0"/>
                <a:cs typeface="Times New Roman" pitchFamily="18" charset="0"/>
              </a:rPr>
              <a:t>» (1928) и других. Коренные перемены в жизни степи, колхозный аул, коллективизация отражены в стихотворениях «Новая песня аула» (1929), «Песня коллектива» (1930), «День настал» (1930), «Пробуждённая степь» (1930</a:t>
            </a:r>
            <a:r>
              <a:rPr lang="ru-RU" sz="1600" b="1" dirty="0" smtClean="0">
                <a:solidFill>
                  <a:srgbClr val="002060"/>
                </a:solidFill>
                <a:latin typeface="Times New Roman" pitchFamily="18" charset="0"/>
                <a:cs typeface="Times New Roman" pitchFamily="18" charset="0"/>
              </a:rPr>
              <a:t>).</a:t>
            </a:r>
            <a:endParaRPr lang="ru-RU" sz="1600" b="1" dirty="0">
              <a:solidFill>
                <a:srgbClr val="002060"/>
              </a:solidFill>
              <a:latin typeface="Times New Roman" pitchFamily="18" charset="0"/>
              <a:cs typeface="Times New Roman" pitchFamily="18" charset="0"/>
            </a:endParaRPr>
          </a:p>
          <a:p>
            <a:pPr algn="ctr"/>
            <a:r>
              <a:rPr lang="ru-RU" sz="1600" b="1" dirty="0" err="1">
                <a:solidFill>
                  <a:srgbClr val="002060"/>
                </a:solidFill>
                <a:latin typeface="Times New Roman" pitchFamily="18" charset="0"/>
                <a:cs typeface="Times New Roman" pitchFamily="18" charset="0"/>
              </a:rPr>
              <a:t>Беимбет</a:t>
            </a:r>
            <a:r>
              <a:rPr lang="ru-RU" sz="1600" b="1" dirty="0">
                <a:solidFill>
                  <a:srgbClr val="002060"/>
                </a:solidFill>
                <a:latin typeface="Times New Roman" pitchFamily="18" charset="0"/>
                <a:cs typeface="Times New Roman" pitchFamily="18" charset="0"/>
              </a:rPr>
              <a:t> </a:t>
            </a:r>
            <a:r>
              <a:rPr lang="ru-RU" sz="1600" b="1" dirty="0" err="1">
                <a:solidFill>
                  <a:srgbClr val="002060"/>
                </a:solidFill>
                <a:latin typeface="Times New Roman" pitchFamily="18" charset="0"/>
                <a:cs typeface="Times New Roman" pitchFamily="18" charset="0"/>
              </a:rPr>
              <a:t>Майлин</a:t>
            </a:r>
            <a:r>
              <a:rPr lang="ru-RU" sz="1600" b="1" dirty="0">
                <a:solidFill>
                  <a:srgbClr val="002060"/>
                </a:solidFill>
                <a:latin typeface="Times New Roman" pitchFamily="18" charset="0"/>
                <a:cs typeface="Times New Roman" pitchFamily="18" charset="0"/>
              </a:rPr>
              <a:t> является автором более десяти поэм. Первый сборник поэм </a:t>
            </a:r>
            <a:r>
              <a:rPr lang="ru-RU" sz="1600" b="1" dirty="0" err="1">
                <a:solidFill>
                  <a:srgbClr val="002060"/>
                </a:solidFill>
                <a:latin typeface="Times New Roman" pitchFamily="18" charset="0"/>
                <a:cs typeface="Times New Roman" pitchFamily="18" charset="0"/>
              </a:rPr>
              <a:t>Майлина</a:t>
            </a:r>
            <a:r>
              <a:rPr lang="ru-RU" sz="1600" b="1" dirty="0">
                <a:solidFill>
                  <a:srgbClr val="002060"/>
                </a:solidFill>
                <a:latin typeface="Times New Roman" pitchFamily="18" charset="0"/>
                <a:cs typeface="Times New Roman" pitchFamily="18" charset="0"/>
              </a:rPr>
              <a:t> был издан в 1936 </a:t>
            </a:r>
            <a:r>
              <a:rPr lang="ru-RU" sz="1600" b="1" dirty="0" err="1" smtClean="0">
                <a:solidFill>
                  <a:srgbClr val="002060"/>
                </a:solidFill>
                <a:latin typeface="Times New Roman" pitchFamily="18" charset="0"/>
                <a:cs typeface="Times New Roman" pitchFamily="18" charset="0"/>
              </a:rPr>
              <a:t>годупод</a:t>
            </a:r>
            <a:r>
              <a:rPr lang="ru-RU" sz="1600" b="1" dirty="0" smtClean="0">
                <a:solidFill>
                  <a:srgbClr val="002060"/>
                </a:solidFill>
                <a:latin typeface="Times New Roman" pitchFamily="18" charset="0"/>
                <a:cs typeface="Times New Roman" pitchFamily="18" charset="0"/>
              </a:rPr>
              <a:t> </a:t>
            </a:r>
            <a:r>
              <a:rPr lang="ru-RU" sz="1600" b="1" dirty="0">
                <a:solidFill>
                  <a:srgbClr val="002060"/>
                </a:solidFill>
                <a:latin typeface="Times New Roman" pitchFamily="18" charset="0"/>
                <a:cs typeface="Times New Roman" pitchFamily="18" charset="0"/>
              </a:rPr>
              <a:t>названием «</a:t>
            </a:r>
            <a:r>
              <a:rPr lang="ru-RU" sz="1600" b="1" dirty="0" err="1">
                <a:solidFill>
                  <a:srgbClr val="002060"/>
                </a:solidFill>
                <a:latin typeface="Times New Roman" pitchFamily="18" charset="0"/>
                <a:cs typeface="Times New Roman" pitchFamily="18" charset="0"/>
              </a:rPr>
              <a:t>Маржан</a:t>
            </a:r>
            <a:r>
              <a:rPr lang="ru-RU" sz="1600" b="1" dirty="0">
                <a:solidFill>
                  <a:srgbClr val="002060"/>
                </a:solidFill>
                <a:latin typeface="Times New Roman" pitchFamily="18" charset="0"/>
                <a:cs typeface="Times New Roman" pitchFamily="18" charset="0"/>
              </a:rPr>
              <a:t>». Среди написанных поэм: «Байская дочка» (1917), «Девушка </a:t>
            </a:r>
            <a:r>
              <a:rPr lang="ru-RU" sz="1600" b="1" dirty="0" err="1">
                <a:solidFill>
                  <a:srgbClr val="002060"/>
                </a:solidFill>
                <a:latin typeface="Times New Roman" pitchFamily="18" charset="0"/>
                <a:cs typeface="Times New Roman" pitchFamily="18" charset="0"/>
              </a:rPr>
              <a:t>Разия</a:t>
            </a:r>
            <a:r>
              <a:rPr lang="ru-RU" sz="1600" b="1" dirty="0">
                <a:solidFill>
                  <a:srgbClr val="002060"/>
                </a:solidFill>
                <a:latin typeface="Times New Roman" pitchFamily="18" charset="0"/>
                <a:cs typeface="Times New Roman" pitchFamily="18" charset="0"/>
              </a:rPr>
              <a:t>» (1919), «Беглянка» (1921), «</a:t>
            </a:r>
            <a:r>
              <a:rPr lang="ru-RU" sz="1600" b="1" dirty="0" err="1">
                <a:solidFill>
                  <a:srgbClr val="002060"/>
                </a:solidFill>
                <a:latin typeface="Times New Roman" pitchFamily="18" charset="0"/>
                <a:cs typeface="Times New Roman" pitchFamily="18" charset="0"/>
              </a:rPr>
              <a:t>Маржан</a:t>
            </a:r>
            <a:r>
              <a:rPr lang="ru-RU" sz="1600" b="1" dirty="0">
                <a:solidFill>
                  <a:srgbClr val="002060"/>
                </a:solidFill>
                <a:latin typeface="Times New Roman" pitchFamily="18" charset="0"/>
                <a:cs typeface="Times New Roman" pitchFamily="18" charset="0"/>
              </a:rPr>
              <a:t>» (1923), посвящённые трагической судьбе девушки-казашки в дореволюционном ауле, «Канай» (1928), «</a:t>
            </a:r>
            <a:r>
              <a:rPr lang="ru-RU" sz="1600" b="1" dirty="0" err="1">
                <a:solidFill>
                  <a:srgbClr val="002060"/>
                </a:solidFill>
                <a:latin typeface="Times New Roman" pitchFamily="18" charset="0"/>
                <a:cs typeface="Times New Roman" pitchFamily="18" charset="0"/>
              </a:rPr>
              <a:t>Сагындык</a:t>
            </a:r>
            <a:r>
              <a:rPr lang="ru-RU" sz="1600" b="1" dirty="0">
                <a:solidFill>
                  <a:srgbClr val="002060"/>
                </a:solidFill>
                <a:latin typeface="Times New Roman" pitchFamily="18" charset="0"/>
                <a:cs typeface="Times New Roman" pitchFamily="18" charset="0"/>
              </a:rPr>
              <a:t>» (1927), «Сказка старухи» (1927), описывающие Гражданскую войну и установление Советской власти в Казахстане.</a:t>
            </a:r>
          </a:p>
        </p:txBody>
      </p:sp>
      <p:pic>
        <p:nvPicPr>
          <p:cNvPr id="3076" name="Picture 4" descr="Picture background"/>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940" y="3452332"/>
            <a:ext cx="4775084" cy="34056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pic>
        <p:nvPicPr>
          <p:cNvPr id="3078" name="Picture 6" descr="Picture background"/>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3619" t="15417" r="3211" b="2747"/>
          <a:stretch/>
        </p:blipFill>
        <p:spPr bwMode="auto">
          <a:xfrm>
            <a:off x="4788025" y="3212976"/>
            <a:ext cx="4355974" cy="35283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13525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icture background"/>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13736" y="3573016"/>
            <a:ext cx="9144000" cy="3139321"/>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Майлин</a:t>
            </a:r>
            <a:r>
              <a:rPr lang="ru-RU"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внёс большой вклад и в развитие в Казахстане жанра прозы, особенно рассказа. Первый его рассказ «Быль» был опубликован в журнале «</a:t>
            </a:r>
            <a:r>
              <a:rPr lang="ru-RU"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Айқап</a:t>
            </a:r>
            <a:r>
              <a:rPr lang="ru-RU"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(1915, № 10). Среди написанных рассказов: «Восемьдесят рублей» (1918), «Равноправие бедняка» (1923), «</a:t>
            </a:r>
            <a:r>
              <a:rPr lang="ru-RU"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Айранбай</a:t>
            </a:r>
            <a:r>
              <a:rPr lang="ru-RU"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(1924), «Буланый иноходец» (1924), «Оправданный труд» (1928), «Рыжая полосатая шуба» (1928), «Письмо </a:t>
            </a:r>
            <a:r>
              <a:rPr lang="ru-RU"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Шапая</a:t>
            </a:r>
            <a:r>
              <a:rPr lang="ru-RU"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(1928), «Председатель колхоза </a:t>
            </a:r>
            <a:r>
              <a:rPr lang="ru-RU"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Камиля</a:t>
            </a:r>
            <a:r>
              <a:rPr lang="ru-RU"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(1930), «Чёрное ведро» (1930), «</a:t>
            </a:r>
            <a:r>
              <a:rPr lang="ru-RU"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Улбосын</a:t>
            </a:r>
            <a:r>
              <a:rPr lang="ru-RU"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(1930), «</a:t>
            </a:r>
            <a:r>
              <a:rPr lang="ru-RU"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Мукыш</a:t>
            </a:r>
            <a:r>
              <a:rPr lang="ru-RU"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сын </a:t>
            </a:r>
            <a:r>
              <a:rPr lang="ru-RU"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Арыстанбая</a:t>
            </a:r>
            <a:r>
              <a:rPr lang="ru-RU"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(1930) и другие</a:t>
            </a:r>
            <a:r>
              <a:rPr lang="ru-RU"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ru-RU"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ru-RU"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Майлин</a:t>
            </a:r>
            <a:r>
              <a:rPr lang="ru-RU"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известен также как талантливый очеркист и фельетонист. В сборнике очерков «На стройках гигантов» (1934) он отразил напряжённую жизнь советских людей в годы индустриализации, в сборнике фельетонов "Вырезки" (1924) он боролся с пережитками прошлого в сознании людей.</a:t>
            </a:r>
          </a:p>
        </p:txBody>
      </p:sp>
      <p:pic>
        <p:nvPicPr>
          <p:cNvPr id="4100" name="Picture 4" descr="Picture background"/>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129" t="23699" r="2971" b="5127"/>
          <a:stretch/>
        </p:blipFill>
        <p:spPr bwMode="auto">
          <a:xfrm>
            <a:off x="0" y="116632"/>
            <a:ext cx="4583484" cy="31830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pic>
        <p:nvPicPr>
          <p:cNvPr id="4104" name="Picture 8" descr="Picture background"/>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575" t="28802" r="6630" b="24932"/>
          <a:stretch/>
        </p:blipFill>
        <p:spPr bwMode="auto">
          <a:xfrm>
            <a:off x="4559857" y="620688"/>
            <a:ext cx="4584143" cy="25202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13525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icture background"/>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15330" y="116632"/>
            <a:ext cx="9144000" cy="3554819"/>
          </a:xfrm>
          <a:prstGeom prst="rect">
            <a:avLst/>
          </a:prstGeom>
        </p:spPr>
        <p:txBody>
          <a:bodyPr wrap="square">
            <a:spAutoFit/>
          </a:bodyPr>
          <a:lstStyle/>
          <a:p>
            <a:r>
              <a:rPr lang="ru-RU" sz="1500" b="1" i="1" dirty="0">
                <a:solidFill>
                  <a:srgbClr val="FFFF00"/>
                </a:solidFill>
              </a:rPr>
              <a:t>Наиболее известной из всех его произведений является его первая повесть «Памятник Шуги» ("</a:t>
            </a:r>
            <a:r>
              <a:rPr lang="ru-RU" sz="1500" b="1" i="1" dirty="0" err="1">
                <a:solidFill>
                  <a:srgbClr val="FFFF00"/>
                </a:solidFill>
              </a:rPr>
              <a:t>Шұғаның</a:t>
            </a:r>
            <a:r>
              <a:rPr lang="ru-RU" sz="1500" b="1" i="1" dirty="0">
                <a:solidFill>
                  <a:srgbClr val="FFFF00"/>
                </a:solidFill>
              </a:rPr>
              <a:t> </a:t>
            </a:r>
            <a:r>
              <a:rPr lang="ru-RU" sz="1500" b="1" i="1" dirty="0" err="1">
                <a:solidFill>
                  <a:srgbClr val="FFFF00"/>
                </a:solidFill>
              </a:rPr>
              <a:t>белгісі</a:t>
            </a:r>
            <a:r>
              <a:rPr lang="ru-RU" sz="1500" b="1" i="1" dirty="0">
                <a:solidFill>
                  <a:srgbClr val="FFFF00"/>
                </a:solidFill>
              </a:rPr>
              <a:t>"), написанная в 1915 году, переработанная и вышедшая в 1922 году. В ней </a:t>
            </a:r>
            <a:r>
              <a:rPr lang="ru-RU" sz="1500" b="1" i="1" dirty="0" err="1">
                <a:solidFill>
                  <a:srgbClr val="FFFF00"/>
                </a:solidFill>
              </a:rPr>
              <a:t>Майлин</a:t>
            </a:r>
            <a:r>
              <a:rPr lang="ru-RU" sz="1500" b="1" i="1" dirty="0">
                <a:solidFill>
                  <a:srgbClr val="FFFF00"/>
                </a:solidFill>
              </a:rPr>
              <a:t> реалистично описал судьбу казахской девушки, вынужденной подчиниться обычаям. В дальнейшем в своих повестях </a:t>
            </a:r>
            <a:r>
              <a:rPr lang="ru-RU" sz="1500" b="1" i="1" dirty="0" err="1">
                <a:solidFill>
                  <a:srgbClr val="FFFF00"/>
                </a:solidFill>
              </a:rPr>
              <a:t>Майлин</a:t>
            </a:r>
            <a:r>
              <a:rPr lang="ru-RU" sz="1500" b="1" i="1" dirty="0">
                <a:solidFill>
                  <a:srgbClr val="FFFF00"/>
                </a:solidFill>
              </a:rPr>
              <a:t> неоднократно возвращался к проблеме равноправия женщины (повести «Коммунистка </a:t>
            </a:r>
            <a:r>
              <a:rPr lang="ru-RU" sz="1500" b="1" i="1" dirty="0" err="1">
                <a:solidFill>
                  <a:srgbClr val="FFFF00"/>
                </a:solidFill>
              </a:rPr>
              <a:t>Раушан</a:t>
            </a:r>
            <a:r>
              <a:rPr lang="ru-RU" sz="1500" b="1" i="1" dirty="0">
                <a:solidFill>
                  <a:srgbClr val="FFFF00"/>
                </a:solidFill>
              </a:rPr>
              <a:t>» 1923 года, «</a:t>
            </a:r>
            <a:r>
              <a:rPr lang="ru-RU" sz="1500" b="1" i="1" dirty="0" err="1">
                <a:solidFill>
                  <a:srgbClr val="FFFF00"/>
                </a:solidFill>
              </a:rPr>
              <a:t>Берен</a:t>
            </a:r>
            <a:r>
              <a:rPr lang="ru-RU" sz="1500" b="1" i="1" dirty="0">
                <a:solidFill>
                  <a:srgbClr val="FFFF00"/>
                </a:solidFill>
              </a:rPr>
              <a:t>» 1935 года). В повестях «Рассказ </a:t>
            </a:r>
            <a:r>
              <a:rPr lang="ru-RU" sz="1500" b="1" i="1" dirty="0" err="1">
                <a:solidFill>
                  <a:srgbClr val="FFFF00"/>
                </a:solidFill>
              </a:rPr>
              <a:t>Амиржана</a:t>
            </a:r>
            <a:r>
              <a:rPr lang="ru-RU" sz="1500" b="1" i="1" dirty="0">
                <a:solidFill>
                  <a:srgbClr val="FFFF00"/>
                </a:solidFill>
              </a:rPr>
              <a:t>» (1932), «Пятнадцать дворов» (1933), «На току» (1933) описана борьба за установление Советской власти в Казахстане, колхозное строительство</a:t>
            </a:r>
            <a:r>
              <a:rPr lang="ru-RU" sz="1500" b="1" i="1" dirty="0" smtClean="0">
                <a:solidFill>
                  <a:srgbClr val="FFFF00"/>
                </a:solidFill>
              </a:rPr>
              <a:t>.</a:t>
            </a:r>
            <a:endParaRPr lang="ru-RU" sz="1500" b="1" i="1" dirty="0">
              <a:solidFill>
                <a:srgbClr val="FFFF00"/>
              </a:solidFill>
            </a:endParaRPr>
          </a:p>
          <a:p>
            <a:r>
              <a:rPr lang="ru-RU" sz="1500" b="1" i="1" dirty="0">
                <a:solidFill>
                  <a:srgbClr val="FFFF00"/>
                </a:solidFill>
              </a:rPr>
              <a:t>Социалистические изменения показаны также в романе «</a:t>
            </a:r>
            <a:r>
              <a:rPr lang="ru-RU" sz="1500" b="1" i="1" dirty="0" err="1">
                <a:solidFill>
                  <a:srgbClr val="FFFF00"/>
                </a:solidFill>
              </a:rPr>
              <a:t>Азамат</a:t>
            </a:r>
            <a:r>
              <a:rPr lang="ru-RU" sz="1500" b="1" i="1" dirty="0">
                <a:solidFill>
                  <a:srgbClr val="FFFF00"/>
                </a:solidFill>
              </a:rPr>
              <a:t> </a:t>
            </a:r>
            <a:r>
              <a:rPr lang="ru-RU" sz="1500" b="1" i="1" dirty="0" err="1">
                <a:solidFill>
                  <a:srgbClr val="FFFF00"/>
                </a:solidFill>
              </a:rPr>
              <a:t>Азаматович</a:t>
            </a:r>
            <a:r>
              <a:rPr lang="ru-RU" sz="1500" b="1" i="1" dirty="0">
                <a:solidFill>
                  <a:srgbClr val="FFFF00"/>
                </a:solidFill>
              </a:rPr>
              <a:t>» (1935), который являлся первой частью задуманной трилогии, в 1935 году роман был переведён на русский язык под названием «Дочь казаха». Другие романы </a:t>
            </a:r>
            <a:r>
              <a:rPr lang="ru-RU" sz="1500" b="1" i="1" dirty="0" err="1">
                <a:solidFill>
                  <a:srgbClr val="FFFF00"/>
                </a:solidFill>
              </a:rPr>
              <a:t>Майлина</a:t>
            </a:r>
            <a:r>
              <a:rPr lang="ru-RU" sz="1500" b="1" i="1" dirty="0">
                <a:solidFill>
                  <a:srgbClr val="FFFF00"/>
                </a:solidFill>
              </a:rPr>
              <a:t> («Красный флаг», «Соседи», «Схватка») не сохранились, отрывки из них печатались в журнале «</a:t>
            </a:r>
            <a:r>
              <a:rPr lang="ru-RU" sz="1500" b="1" i="1" dirty="0" err="1">
                <a:solidFill>
                  <a:srgbClr val="FFFF00"/>
                </a:solidFill>
              </a:rPr>
              <a:t>Әдебиет</a:t>
            </a:r>
            <a:r>
              <a:rPr lang="ru-RU" sz="1500" b="1" i="1" dirty="0">
                <a:solidFill>
                  <a:srgbClr val="FFFF00"/>
                </a:solidFill>
              </a:rPr>
              <a:t> майданы» в 1932-1936 годах</a:t>
            </a:r>
            <a:r>
              <a:rPr lang="ru-RU" sz="1500" b="1" i="1" dirty="0" smtClean="0">
                <a:solidFill>
                  <a:srgbClr val="FFFF00"/>
                </a:solidFill>
              </a:rPr>
              <a:t>.</a:t>
            </a:r>
            <a:endParaRPr lang="ru-RU" sz="1500" b="1" i="1" dirty="0">
              <a:solidFill>
                <a:srgbClr val="FFFF00"/>
              </a:solidFill>
            </a:endParaRPr>
          </a:p>
          <a:p>
            <a:r>
              <a:rPr lang="ru-RU" sz="1500" b="1" i="1" dirty="0" err="1">
                <a:solidFill>
                  <a:srgbClr val="FFFF00"/>
                </a:solidFill>
              </a:rPr>
              <a:t>Майлин</a:t>
            </a:r>
            <a:r>
              <a:rPr lang="ru-RU" sz="1500" b="1" i="1" dirty="0">
                <a:solidFill>
                  <a:srgbClr val="FFFF00"/>
                </a:solidFill>
              </a:rPr>
              <a:t> внёс также большой вклад в разработку и развитие в Казахстане различных жанров драматургии, им были написаны пьесы «Мулла </a:t>
            </a:r>
            <a:r>
              <a:rPr lang="ru-RU" sz="1500" b="1" i="1" dirty="0" err="1">
                <a:solidFill>
                  <a:srgbClr val="FFFF00"/>
                </a:solidFill>
              </a:rPr>
              <a:t>Шаншар</a:t>
            </a:r>
            <a:r>
              <a:rPr lang="ru-RU" sz="1500" b="1" i="1" dirty="0">
                <a:solidFill>
                  <a:srgbClr val="FFFF00"/>
                </a:solidFill>
              </a:rPr>
              <a:t>» ("</a:t>
            </a:r>
            <a:r>
              <a:rPr lang="ru-RU" sz="1500" b="1" i="1" dirty="0" err="1">
                <a:solidFill>
                  <a:srgbClr val="FFFF00"/>
                </a:solidFill>
              </a:rPr>
              <a:t>Шаншар</a:t>
            </a:r>
            <a:r>
              <a:rPr lang="ru-RU" sz="1500" b="1" i="1" dirty="0">
                <a:solidFill>
                  <a:srgbClr val="FFFF00"/>
                </a:solidFill>
              </a:rPr>
              <a:t> молда",1916), «Обручение» (1926), «Протокол» (1929), Амангельды (1930, совместно с Г. Мусреповым), «Порядки </a:t>
            </a:r>
            <a:r>
              <a:rPr lang="ru-RU" sz="1500" b="1" i="1" dirty="0" err="1">
                <a:solidFill>
                  <a:srgbClr val="FFFF00"/>
                </a:solidFill>
              </a:rPr>
              <a:t>Талтанбая</a:t>
            </a:r>
            <a:r>
              <a:rPr lang="ru-RU" sz="1500" b="1" i="1" dirty="0">
                <a:solidFill>
                  <a:srgbClr val="FFFF00"/>
                </a:solidFill>
              </a:rPr>
              <a:t>» (1930), «Фронт» (1933), «Невестка и свекровь» (1934), «</a:t>
            </a:r>
            <a:r>
              <a:rPr lang="ru-RU" sz="1500" b="1" i="1" dirty="0" err="1">
                <a:solidFill>
                  <a:srgbClr val="FFFF00"/>
                </a:solidFill>
              </a:rPr>
              <a:t>Жалбыр</a:t>
            </a:r>
            <a:r>
              <a:rPr lang="ru-RU" sz="1500" b="1" i="1" dirty="0">
                <a:solidFill>
                  <a:srgbClr val="FFFF00"/>
                </a:solidFill>
              </a:rPr>
              <a:t>» (1935), «Наши джигиты» (1936) и другие</a:t>
            </a:r>
          </a:p>
        </p:txBody>
      </p:sp>
      <p:pic>
        <p:nvPicPr>
          <p:cNvPr id="6148" name="Picture 4" descr="Picture background"/>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056" y="3671451"/>
            <a:ext cx="1905000" cy="31076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rgbClr val="FFFFFF"/>
                </a:solidFill>
              </a14:hiddenFill>
            </a:ext>
          </a:extLst>
        </p:spPr>
      </p:pic>
      <p:sp>
        <p:nvSpPr>
          <p:cNvPr id="3" name="AutoShape 6" descr="Picture backgrou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6151" name="Picture 7" descr="C:\Users\dbaymakanova\Desktop\65387.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26323" y="3655029"/>
            <a:ext cx="1905000" cy="311976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rgbClr val="FFFFFF"/>
                </a:solidFill>
              </a14:hiddenFill>
            </a:ext>
          </a:extLst>
        </p:spPr>
      </p:pic>
      <p:pic>
        <p:nvPicPr>
          <p:cNvPr id="6153" name="Picture 9" descr="Picture background"/>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699536" y="3671451"/>
            <a:ext cx="1905000" cy="31076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rgbClr val="FFFFFF"/>
                </a:solidFill>
              </a14:hiddenFill>
            </a:ext>
          </a:extLst>
        </p:spPr>
      </p:pic>
      <p:pic>
        <p:nvPicPr>
          <p:cNvPr id="6155" name="Picture 11" descr="Picture background"/>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580112" y="3658491"/>
            <a:ext cx="1905000" cy="314567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rgbClr val="FFFFFF"/>
                </a:solidFill>
              </a14:hiddenFill>
            </a:ext>
          </a:extLst>
        </p:spPr>
      </p:pic>
      <p:pic>
        <p:nvPicPr>
          <p:cNvPr id="6157" name="Picture 13" descr="Picture background"/>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380312" y="3639678"/>
            <a:ext cx="1905000" cy="314567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13525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Picture background"/>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13525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icture background"/>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13525528"/>
      </p:ext>
    </p:extLst>
  </p:cSld>
  <p:clrMapOvr>
    <a:masterClrMapping/>
  </p:clrMapOvr>
</p:sld>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хническая">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3.xml><?xml version="1.0" encoding="utf-8"?>
<a:theme xmlns:a="http://schemas.openxmlformats.org/drawingml/2006/main" name="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TotalTime>
  <Words>253</Words>
  <Application>Microsoft Office PowerPoint</Application>
  <PresentationFormat>Экран (4:3)</PresentationFormat>
  <Paragraphs>20</Paragraphs>
  <Slides>11</Slides>
  <Notes>0</Notes>
  <HiddenSlides>0</HiddenSlides>
  <MMClips>0</MMClips>
  <ScaleCrop>false</ScaleCrop>
  <HeadingPairs>
    <vt:vector size="4" baseType="variant">
      <vt:variant>
        <vt:lpstr>Тема</vt:lpstr>
      </vt:variant>
      <vt:variant>
        <vt:i4>3</vt:i4>
      </vt:variant>
      <vt:variant>
        <vt:lpstr>Заголовки слайдов</vt:lpstr>
      </vt:variant>
      <vt:variant>
        <vt:i4>11</vt:i4>
      </vt:variant>
    </vt:vector>
  </HeadingPairs>
  <TitlesOfParts>
    <vt:vector size="14" baseType="lpstr">
      <vt:lpstr>Тема Office</vt:lpstr>
      <vt:lpstr>Техническая</vt:lpstr>
      <vt:lpstr>Официальная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 Dbaymakanova</dc:creator>
  <cp:lastModifiedBy>Косарева Наталья Евгеньевна</cp:lastModifiedBy>
  <cp:revision>15</cp:revision>
  <dcterms:created xsi:type="dcterms:W3CDTF">2024-11-19T02:54:44Z</dcterms:created>
  <dcterms:modified xsi:type="dcterms:W3CDTF">2024-11-19T07:36:30Z</dcterms:modified>
</cp:coreProperties>
</file>