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dbaymakanova\Desktop\7b2cd9917d32b39a36c42fa2bc7feb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2000240"/>
            <a:ext cx="881290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«Патриарх экономической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науки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90-летию со дня рождения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Аманжола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Кошановича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Кошанова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доктора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экономических наук, профессора, автора более 400 научных публикаций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1934-2021).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7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dbaymakanova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1414"/>
            <a:ext cx="3142071" cy="3831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44" y="4000504"/>
            <a:ext cx="88583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Аманжол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Кошанович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Кошанов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 октября 1934, аул </a:t>
            </a:r>
            <a:r>
              <a:rPr lang="ru-RU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Алка-Агаш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Сергеевский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 (ныне район Шал Акына), Северо-Казахстанская область, Казахская ССР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Республика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Казахстан—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 мая 2021) — казахстанский ученый-экономист, специалист в области теории рыночной экономики. Доктор экономических наук (1979), профессор (1983), действительный член НАН РК (с 1989), заслуженный деятель науки Республики Казахстан (1995). Лауреат Государственной премии Республики Казахстан в области науки и техники (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2015).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1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dbaymakanova\Desktop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54" t="6221" r="21361"/>
          <a:stretch/>
        </p:blipFill>
        <p:spPr bwMode="auto">
          <a:xfrm>
            <a:off x="2428860" y="357166"/>
            <a:ext cx="4144419" cy="3758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4357694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ученый-экономист страны в области теории рыночной экономики. Его труды по проблемам радикальной экономической реформы, преобразования отношений собственности и развития предпринимательства, системы национальных экономических интересов и экономической безопасности в условиях глобализации и региональной интеграции получили известность в стране и за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рубежом. Автор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400 книг, 29 монографий и редактор около 100 изданий.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0011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dbaymakanova\Desktop\3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041" y="2015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Биография</a:t>
            </a:r>
          </a:p>
          <a:p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 11 октября 1934 года в ауле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Алка-Агаш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Сергеевского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(ныне район Шал акына) Северо-Казахстанской области Казахской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ССР.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Происходит из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подрода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баймбет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рода 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атыгай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племени 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аргын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428604"/>
            <a:ext cx="4229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1951—1957 — экономический факультет Московского государственного университета им. М.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Ломоносова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574698"/>
            <a:ext cx="5868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1957—1959</a:t>
            </a:r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— преподаватель Актюбинского кооперативного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техникума.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1959—1995 — последовательные должности от младшего научного сотрудника до директора (с 1988 года) Института экономики Академии наук Казахской ССР (с 1991 года — Национальная академия наук Казахстана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1995—2010 — заведующий отделом теории рыночной экономики Института экономики Министерства образования и науки Республики Казахстан.</a:t>
            </a:r>
          </a:p>
          <a:p>
            <a:pPr algn="ctr"/>
            <a:r>
              <a:rPr lang="ru-RU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2010 — директор центра теории социально ориентированной экономики Института экономики Министерства образования и науки Казахстана.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3071810"/>
            <a:ext cx="3312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Должности в Академии Наук</a:t>
            </a:r>
          </a:p>
          <a:p>
            <a:endParaRPr lang="ru-RU" b="1" i="1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1994—2003 — академик-секретарь Отделения общественных и гуманитарных наук Национальной академии наук Казахстана.</a:t>
            </a:r>
          </a:p>
          <a:p>
            <a:r>
              <a:rPr lang="ru-RU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1996—2003 — вице-президент Национальной академии наук </a:t>
            </a:r>
            <a:r>
              <a:rPr lang="ru-RU" b="1" i="1" dirty="0" smtClean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Казахстана</a:t>
            </a:r>
            <a:r>
              <a:rPr lang="ru-RU" b="1" i="1" dirty="0">
                <a:solidFill>
                  <a:srgbClr val="00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011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3557"/>
            <a:ext cx="4920208" cy="299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894" y="3015352"/>
            <a:ext cx="5004048" cy="3693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Научные, литературные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регионального комплекса отраслей группы Б (1988);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Экономические основы и политика разгосударствления и приватизации собственности в Республике Казахстан (1993);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государственного предпринимательства в Республике Казахстан в условиях смешанной экономики (2000);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Отношения собственности н рыночной трансформации Казахстана (2003);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Отношения собственности и функционирование индустриальных предприятий (2004).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6924" y="3500438"/>
            <a:ext cx="39256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Учёные степени и звания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1965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кандидат экономических наук.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1979 — доктор экономических наук.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1983 — член-корреспондент Академии Наук Казахской ССР.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1989 — академик Академии Наук Казахской ССР.</a:t>
            </a:r>
          </a:p>
        </p:txBody>
      </p:sp>
    </p:spTree>
    <p:extLst>
      <p:ext uri="{BB962C8B-B14F-4D97-AF65-F5344CB8AC3E}">
        <p14:creationId xmlns:p14="http://schemas.microsoft.com/office/powerpoint/2010/main" xmlns="" val="10011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dbaymakanova\Desktop\32768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5824"/>
            <a:ext cx="914320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>
                <a:solidFill>
                  <a:srgbClr val="FFFF00"/>
                </a:solidFill>
              </a:rPr>
              <a:t>Награды и </a:t>
            </a:r>
            <a:r>
              <a:rPr lang="ru-RU" sz="1500" b="1" i="1" dirty="0" smtClean="0">
                <a:solidFill>
                  <a:srgbClr val="FFFF00"/>
                </a:solidFill>
              </a:rPr>
              <a:t>звания</a:t>
            </a:r>
            <a:endParaRPr lang="ru-RU" sz="1500" b="1" i="1" dirty="0">
              <a:solidFill>
                <a:srgbClr val="FFFF00"/>
              </a:solidFill>
            </a:endParaRPr>
          </a:p>
          <a:p>
            <a:r>
              <a:rPr lang="ru-RU" sz="1500" b="1" i="1" dirty="0">
                <a:solidFill>
                  <a:srgbClr val="FFFF00"/>
                </a:solidFill>
              </a:rPr>
              <a:t>СССР: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1970 — Медаль «В ознаменование 100-летия со дня рождения Владимира Ильича Ленина»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1976 — Медаль «За трудовое отличие»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1983 — Премия имени </a:t>
            </a:r>
            <a:r>
              <a:rPr lang="ru-RU" sz="1500" b="1" i="1" dirty="0" err="1">
                <a:solidFill>
                  <a:srgbClr val="FFFF00"/>
                </a:solidFill>
              </a:rPr>
              <a:t>Чокана</a:t>
            </a:r>
            <a:r>
              <a:rPr lang="ru-RU" sz="1500" b="1" i="1" dirty="0">
                <a:solidFill>
                  <a:srgbClr val="FFFF00"/>
                </a:solidFill>
              </a:rPr>
              <a:t> Валиханова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1984 — почетная грамота Верховного Совета Казахской ССР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1986 — Медаль «Ветеран труда»</a:t>
            </a:r>
          </a:p>
          <a:p>
            <a:r>
              <a:rPr lang="ru-RU" sz="1500" b="1" i="1" dirty="0" smtClean="0">
                <a:solidFill>
                  <a:srgbClr val="FFFF00"/>
                </a:solidFill>
              </a:rPr>
              <a:t>Казахстан</a:t>
            </a:r>
            <a:r>
              <a:rPr lang="ru-RU" sz="1500" b="1" i="1" dirty="0">
                <a:solidFill>
                  <a:srgbClr val="FFFF00"/>
                </a:solidFill>
              </a:rPr>
              <a:t>: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1995 — почётное звание «Заслуженный деятель науки и техники Республики Казахстан»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1996 — почётная грамота Национальной академии наук Казахстана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1999 — Медаль «Астана»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2001 — Медаль МОН РК «За заслуги в развитии науки Республики Казахстан»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2004 — Орден </a:t>
            </a:r>
            <a:r>
              <a:rPr lang="ru-RU" sz="1500" b="1" i="1" dirty="0" err="1" smtClean="0">
                <a:solidFill>
                  <a:srgbClr val="FFFF00"/>
                </a:solidFill>
              </a:rPr>
              <a:t>Парасат</a:t>
            </a:r>
            <a:r>
              <a:rPr lang="ru-RU" sz="1500" b="1" i="1" dirty="0" smtClean="0">
                <a:solidFill>
                  <a:srgbClr val="FFFF00"/>
                </a:solidFill>
              </a:rPr>
              <a:t>.</a:t>
            </a:r>
            <a:endParaRPr lang="ru-RU" sz="1500" b="1" i="1" dirty="0">
              <a:solidFill>
                <a:srgbClr val="FFFF00"/>
              </a:solidFill>
            </a:endParaRPr>
          </a:p>
          <a:p>
            <a:r>
              <a:rPr lang="ru-RU" sz="1500" b="1" i="1" dirty="0">
                <a:solidFill>
                  <a:srgbClr val="FFFF00"/>
                </a:solidFill>
              </a:rPr>
              <a:t>2004 — Медаль МОН РК «За заслуги в развитии науки Республики Казахстан»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2008 — Медаль «10 лет Астане»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2014 — Орден «</a:t>
            </a:r>
            <a:r>
              <a:rPr lang="ru-RU" sz="1500" b="1" i="1" dirty="0" err="1">
                <a:solidFill>
                  <a:srgbClr val="FFFF00"/>
                </a:solidFill>
              </a:rPr>
              <a:t>Барыс</a:t>
            </a:r>
            <a:r>
              <a:rPr lang="ru-RU" sz="1500" b="1" i="1" dirty="0">
                <a:solidFill>
                  <a:srgbClr val="FFFF00"/>
                </a:solidFill>
              </a:rPr>
              <a:t>» ІІІ </a:t>
            </a:r>
            <a:r>
              <a:rPr lang="ru-RU" sz="1500" b="1" i="1" dirty="0" smtClean="0">
                <a:solidFill>
                  <a:srgbClr val="FFFF00"/>
                </a:solidFill>
              </a:rPr>
              <a:t>степени.</a:t>
            </a:r>
            <a:endParaRPr lang="ru-RU" sz="1500" b="1" i="1" dirty="0">
              <a:solidFill>
                <a:srgbClr val="FFFF00"/>
              </a:solidFill>
            </a:endParaRPr>
          </a:p>
          <a:p>
            <a:r>
              <a:rPr lang="ru-RU" sz="1500" b="1" i="1" dirty="0">
                <a:solidFill>
                  <a:srgbClr val="FFFF00"/>
                </a:solidFill>
              </a:rPr>
              <a:t>2015 — Лауреат Государственный премии Республики Казахстан в области науки и техники имени </a:t>
            </a:r>
            <a:r>
              <a:rPr lang="ru-RU" sz="1500" b="1" i="1" dirty="0" smtClean="0">
                <a:solidFill>
                  <a:srgbClr val="FFFF00"/>
                </a:solidFill>
              </a:rPr>
              <a:t>Аль-</a:t>
            </a:r>
            <a:r>
              <a:rPr lang="ru-RU" sz="1500" b="1" i="1" dirty="0" err="1" smtClean="0">
                <a:solidFill>
                  <a:srgbClr val="FFFF00"/>
                </a:solidFill>
              </a:rPr>
              <a:t>Фараби</a:t>
            </a:r>
            <a:r>
              <a:rPr lang="ru-RU" sz="1500" b="1" i="1" dirty="0" smtClean="0">
                <a:solidFill>
                  <a:srgbClr val="FFFF00"/>
                </a:solidFill>
              </a:rPr>
              <a:t>.</a:t>
            </a:r>
            <a:endParaRPr lang="ru-RU" sz="1500" b="1" i="1" dirty="0">
              <a:solidFill>
                <a:srgbClr val="FFFF00"/>
              </a:solidFill>
            </a:endParaRPr>
          </a:p>
          <a:p>
            <a:r>
              <a:rPr lang="ru-RU" sz="1500" b="1" i="1" dirty="0">
                <a:solidFill>
                  <a:srgbClr val="FFFF00"/>
                </a:solidFill>
              </a:rPr>
              <a:t>Другие: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2004 — почётная медаль Международного Кембриджского биографического центра «Выдающийся интеллектуал XXI века»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2004 — звание Американского биографического института и департамента международных исследований (Нью-Йорк) «Человек года-2004»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2006 — медаль Американского центра (ABJ USA) «Золотая медаль для Казахстана»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2009 — награды Американского биографического института «Медаль свободы» и «Орден Чести»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2019 — Почётный гражданин города Алматы (15 сентября 2019 </a:t>
            </a:r>
            <a:r>
              <a:rPr lang="ru-RU" sz="1500" b="1" i="1" dirty="0" smtClean="0">
                <a:solidFill>
                  <a:srgbClr val="FFFF00"/>
                </a:solidFill>
              </a:rPr>
              <a:t>года</a:t>
            </a:r>
            <a:endParaRPr lang="ru-RU" sz="1500" b="1" i="1" dirty="0">
              <a:solidFill>
                <a:srgbClr val="FFFF00"/>
              </a:solidFill>
            </a:endParaRPr>
          </a:p>
          <a:p>
            <a:r>
              <a:rPr lang="ru-RU" sz="1500" b="1" i="1" dirty="0">
                <a:solidFill>
                  <a:srgbClr val="FFFF00"/>
                </a:solidFill>
              </a:rPr>
              <a:t>Номинации:</a:t>
            </a:r>
          </a:p>
          <a:p>
            <a:r>
              <a:rPr lang="ru-RU" sz="1500" b="1" i="1" dirty="0">
                <a:solidFill>
                  <a:srgbClr val="FFFF00"/>
                </a:solidFill>
              </a:rPr>
              <a:t>2009 — номинирован Международной биографической ассоциацией (Кембридж, Англия) на звание «100 выдающихся ученых мира»</a:t>
            </a:r>
          </a:p>
        </p:txBody>
      </p:sp>
    </p:spTree>
    <p:extLst>
      <p:ext uri="{BB962C8B-B14F-4D97-AF65-F5344CB8AC3E}">
        <p14:creationId xmlns:p14="http://schemas.microsoft.com/office/powerpoint/2010/main" xmlns="" val="10011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135</Words>
  <Application>Microsoft Office PowerPoint</Application>
  <PresentationFormat>Экран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8</cp:revision>
  <dcterms:created xsi:type="dcterms:W3CDTF">2024-10-11T02:50:34Z</dcterms:created>
  <dcterms:modified xsi:type="dcterms:W3CDTF">2024-10-11T04:51:04Z</dcterms:modified>
</cp:coreProperties>
</file>