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ᐈ Розовый закат фон, рисунки розовый закат небо фон | скачать на 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416317">
            <a:off x="531452" y="930405"/>
            <a:ext cx="82202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«Миры Мориса Симашко» </a:t>
            </a:r>
            <a:endParaRPr lang="ru-RU" sz="4000" b="1" i="1" u="sng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36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3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 дня рождения народного писателя Казахстана, прозаика, сценариста. Автора многочисленных произведений на темы среднеазиатской и русской истории 1924-2000 гг.</a:t>
            </a:r>
            <a:endParaRPr lang="ru-RU" sz="36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0.slide-share.ru/s_slide/25fe6f037a3aec1e0710dd50172bba38/24e6ad74-23bd-4295-85ce-237deef6944d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закат небо фон-Природа-Бесплатные фотографии Скачать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Мухтар Ауэз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s://kzbydocs.com/tw_files2/urls_8/23/d-22268/7z-docs/1_html_m55b340a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adebiportal.kz/storage/upload/iblock/631/63103ed0d2bb767f04985c1c354a60da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adebiportal.kz/storage/upload/iblock/490/4904bb00ea07a33d17da9d7cf6233a67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i.livelib.ru/auface/518772/o/6419/Akim_Tarazi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 descr="https://mitsva.kz/events/2009/almat1204/img/1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novgaz-rzn.ru/images/upload/%D0%9C%D0%BE%D1%80%D0%B8%D1%81%20%D0%A1%D0%B8%D0%BC%D0%B0%D1%88%D0%BA%D0%BE_%20%D0%A4%D0%BE%D1%82%D0%BE%20%D0%92%D0%B8%D0%BA%D0%B8%D0%BF%D0%B5%D0%B4%D0%B8%D1%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952" y="312738"/>
            <a:ext cx="4452048" cy="6186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86314" y="357166"/>
            <a:ext cx="392909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chemeClr val="bg1"/>
                </a:solidFill>
              </a:rPr>
              <a:t>Мори́с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Дави́дович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Сима́шко</a:t>
            </a:r>
            <a:r>
              <a:rPr lang="ru-RU" sz="2000" b="1" i="1" dirty="0">
                <a:solidFill>
                  <a:schemeClr val="bg1"/>
                </a:solidFill>
              </a:rPr>
              <a:t> (настоящая фамилия </a:t>
            </a:r>
            <a:r>
              <a:rPr lang="ru-RU" sz="2000" b="1" i="1" dirty="0" err="1" smtClean="0">
                <a:solidFill>
                  <a:schemeClr val="bg1"/>
                </a:solidFill>
              </a:rPr>
              <a:t>Ша́мис</a:t>
            </a:r>
            <a:r>
              <a:rPr lang="ru-RU" sz="2000" b="1" i="1" dirty="0" smtClean="0">
                <a:solidFill>
                  <a:schemeClr val="bg1"/>
                </a:solidFill>
              </a:rPr>
              <a:t>;</a:t>
            </a:r>
            <a:r>
              <a:rPr lang="ru-RU" sz="2000" b="1" i="1" dirty="0">
                <a:solidFill>
                  <a:schemeClr val="bg1"/>
                </a:solidFill>
              </a:rPr>
              <a:t> 18 марта 1924, Одесса, Украинская ССР, </a:t>
            </a:r>
            <a:r>
              <a:rPr lang="ru-RU" sz="2000" b="1" i="1" dirty="0" smtClean="0">
                <a:solidFill>
                  <a:schemeClr val="bg1"/>
                </a:solidFill>
              </a:rPr>
              <a:t>СССР</a:t>
            </a:r>
            <a:r>
              <a:rPr lang="ru-RU" sz="2000" b="1" i="1" dirty="0">
                <a:solidFill>
                  <a:schemeClr val="bg1"/>
                </a:solidFill>
              </a:rPr>
              <a:t> — 15 декабря 2000, Бат-Ям, </a:t>
            </a:r>
            <a:r>
              <a:rPr lang="ru-RU" sz="2000" b="1" i="1" dirty="0" smtClean="0">
                <a:solidFill>
                  <a:schemeClr val="bg1"/>
                </a:solidFill>
              </a:rPr>
              <a:t>Израиль</a:t>
            </a:r>
            <a:r>
              <a:rPr lang="ru-RU" sz="2000" b="1" i="1" dirty="0">
                <a:solidFill>
                  <a:schemeClr val="bg1"/>
                </a:solidFill>
              </a:rPr>
              <a:t> — русский советский писатель, живший и работавший в Казахстане. Народный писатель </a:t>
            </a:r>
            <a:r>
              <a:rPr lang="ru-RU" sz="2000" b="1" i="1" dirty="0" smtClean="0">
                <a:solidFill>
                  <a:schemeClr val="bg1"/>
                </a:solidFill>
              </a:rPr>
              <a:t>Казахстан</a:t>
            </a:r>
            <a:r>
              <a:rPr lang="ru-RU" sz="2000" b="1" i="1" dirty="0">
                <a:solidFill>
                  <a:schemeClr val="bg1"/>
                </a:solidFill>
              </a:rPr>
              <a:t> (1995), лауреат казахских литературных наград и премий, прозаик, сценарист и драматург, автор многочисленных произведений на темы среднеазиатской и русской истории, переводчик казахской литературы на русский </a:t>
            </a:r>
            <a:r>
              <a:rPr lang="ru-RU" sz="2000" b="1" i="1" dirty="0" smtClean="0">
                <a:solidFill>
                  <a:schemeClr val="bg1"/>
                </a:solidFill>
              </a:rPr>
              <a:t>язык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бо с облаками красивый фон заката. | Премиум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18" y="0"/>
            <a:ext cx="9154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upload.wikimedia.org/wikipedia/commons/thumb/2/28/Auezov_House_in_Borli.JPG/1280px-Auezov_House_in_Borl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3494754"/>
            <a:ext cx="9154819" cy="332398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Родился в семье одесского учёного-микробиолога Давида Лазаревича </a:t>
            </a:r>
            <a:r>
              <a:rPr lang="ru-RU" sz="1400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Шамиса</a:t>
            </a:r>
            <a:r>
              <a:rPr lang="ru-RU" sz="1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и поволжской немки, окончил школу в эвакуации в Мары (Туркмения), поступил в учительский институт. Служил в армии на иранской границе, через которую проходил сухопутный Большой пороховой путь союзнических поставок по ленд-лизу. После демобилизации окончил Одесский педагогический институт (1946) и заочное отделение факультета журналистики Казахского университета им. Кирова (1950). Работал в Средней Азии журналистом, с 1950 года член КПСС. В 1958 году журнал «Новый мир» опубликовал первую повесть под псевдонимом «Симашко», который стал постоянным. С 1961 года проживал в Алма-Ате, сделавшись профессиональным писателем, работал в редколлегии журнала «Простор» и правлении Союза писателей Казахстана. Опубликовал более двух десятков приключенческих и исторических повестей и романов, из которых широкой известностью пользовались «</a:t>
            </a:r>
            <a:r>
              <a:rPr lang="ru-RU" sz="1400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Маздак</a:t>
            </a:r>
            <a:r>
              <a:rPr lang="ru-RU" sz="1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» (1971 год, про Сасанидский Иран), «</a:t>
            </a:r>
            <a:r>
              <a:rPr lang="ru-RU" sz="1400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Гу</a:t>
            </a:r>
            <a:r>
              <a:rPr lang="ru-RU" sz="1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-га» (1982, первое произведение про штрафные батальоны), «Семирамида» (1988, про Екатерину II). Лауреат государственной премии Казахской ССР имени Абая 1986 года за перевод на русский язык трилогии Ильяса </a:t>
            </a:r>
            <a:r>
              <a:rPr lang="ru-RU" sz="1400" b="1" i="1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Есенберлина</a:t>
            </a:r>
            <a:r>
              <a:rPr lang="ru-RU" sz="14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 «Кочевники». В 1999 году репатриировался к дочери в Израиль, где через год скончался и был похоронен. Автобиографическая книга «Четвёртый Рим», законченная в эмиграции, была опубликована в Казахстане по целевой программе Министерства культуры в 2013 году.</a:t>
            </a:r>
          </a:p>
        </p:txBody>
      </p:sp>
      <p:pic>
        <p:nvPicPr>
          <p:cNvPr id="2050" name="Picture 2" descr="https://webpulse.imgsmail.ru/imgpreview?mb=webpulse&amp;key=pulse_cabinet-image-21609e8d-76c1-4760-87b6-116ef95e1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2275" y="-21807"/>
            <a:ext cx="5688631" cy="36511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неба в период сумерек с розовым и фиолетовым цветом на закате | Премиум 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872"/>
            <a:ext cx="9144000" cy="68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www.inform.kz/radmin/news/2020/07/21/200721174448248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kazpravda.kz/media/uploads/publication2/112/27/112276-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65" y="279668"/>
            <a:ext cx="3987425" cy="3389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404664"/>
            <a:ext cx="4735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>
                <a:solidFill>
                  <a:srgbClr val="0070C0"/>
                </a:solidFill>
              </a:rPr>
              <a:t>Имя Мориса Симашко носит республиканская библиотека еврейской общины Казахстана. В Алма-Ате, на стене дома, в котором он проживал в 1976—1999 годах, установлена мемориальная доска. С 2021 года проводятся ежегодные международные чтения в память о писателе.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887" y="3789040"/>
            <a:ext cx="8864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C00000"/>
                </a:solidFill>
              </a:rPr>
              <a:t>В 1933 году Морис начал обучение, посещая сначала 70-ю украинскую школу в Одессе, а далее был переведён в пятый класс русской 116-й </a:t>
            </a:r>
            <a:r>
              <a:rPr lang="ru-RU" b="1" i="1" dirty="0" smtClean="0">
                <a:solidFill>
                  <a:srgbClr val="C00000"/>
                </a:solidFill>
              </a:rPr>
              <a:t>школы. </a:t>
            </a:r>
            <a:r>
              <a:rPr lang="ru-RU" b="1" i="1" dirty="0">
                <a:solidFill>
                  <a:srgbClr val="C00000"/>
                </a:solidFill>
              </a:rPr>
              <a:t>В мемуарной книге «Четвёртый Рим» он связывал свою будущность писателя с покупкой дивана, в котором «оказались старые хрестоматии и „книги для чтения“ ещё с буквой „ять“. Так я восьми лет от роду прочитал „Кавказского пленника“, „Капитанскую дочку“, многое другое. Отец приносил из заводской библиотеки Вальтера Скотта и </a:t>
            </a:r>
            <a:r>
              <a:rPr lang="ru-RU" b="1" i="1" dirty="0" err="1">
                <a:solidFill>
                  <a:srgbClr val="C00000"/>
                </a:solidFill>
              </a:rPr>
              <a:t>Фенимора</a:t>
            </a:r>
            <a:r>
              <a:rPr lang="ru-RU" b="1" i="1" dirty="0">
                <a:solidFill>
                  <a:srgbClr val="C00000"/>
                </a:solidFill>
              </a:rPr>
              <a:t> Купера». У соседки — бывшей владелицы дома, была богатая коллекция журналов девятнадцатого века. Везло и на учителей литературы. Соседом по коммунальной квартире был рабочий сцены Одесской оперы, и с восьмилетнего возраста Морис сделался </a:t>
            </a:r>
            <a:r>
              <a:rPr lang="ru-RU" b="1" i="1" dirty="0" smtClean="0">
                <a:solidFill>
                  <a:srgbClr val="C00000"/>
                </a:solidFill>
              </a:rPr>
              <a:t>театралом.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ои розовый закат, море, горы, скачать обои, фото и картинки беспла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594" y="0"/>
            <a:ext cx="914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mmedia.ozone.ru/multimedia/books_covers/10115632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https://imo2.my-shop.ru/products484/4836159/cover.jpg/500-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https://imo2.my-shop.ru/products484/4836159/cover.jpg/500-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s://adebiportal.kz/storage/tmp/resize/books/1200_0_8d674a77da145bc1e999f4d65467ede5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s://adebiportal.kz/storage/tmp/resize/books/1200_0_935e4a790a8c518a59a3849b9417250b.pn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2" descr="https://imo2.my-shop.ru/products484/4836159/cover.jpg/500-0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4" descr="https://imo2.my-shop.ru/products484/4836159/cover.jpg/500-0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sun9-51.userapi.com/impf/c846019/v846019903/d481/TJU0VvV5DUg.jpg?size=300x297&amp;quality=96&amp;sign=8d0fdb881b7507b4cdccfc905155f2cb&amp;c_uniq_tag=YybE6zDHt8RdTpLpQcZaJ7Bs-iEvTntwIFRCkexCuA0&amp;type=album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sun9-26.userapi.com/impf/c845216/v845216903/10745/LsPyevhk0OE.jpg?size=200x311&amp;quality=96&amp;sign=af5fc2ffcbf4f1f88e52688403c74eec&amp;c_uniq_tag=ubEQTEGrNqtAl7D7X0ubdi2QVvW_vzhbJLAyEsxXNA8&amp;type=album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5" descr="C:\Users\dbaymakanova\Desktop\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26" y="146496"/>
            <a:ext cx="2361498" cy="2962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75856" y="36864"/>
            <a:ext cx="5786656" cy="7155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i="1" dirty="0">
                <a:solidFill>
                  <a:srgbClr val="FFFF00"/>
                </a:solidFill>
              </a:rPr>
              <a:t>После получения диплома Морис </a:t>
            </a:r>
            <a:r>
              <a:rPr lang="ru-RU" sz="1700" b="1" i="1" dirty="0" err="1">
                <a:solidFill>
                  <a:srgbClr val="FFFF00"/>
                </a:solidFill>
              </a:rPr>
              <a:t>Шамис</a:t>
            </a:r>
            <a:r>
              <a:rPr lang="ru-RU" sz="1700" b="1" i="1" dirty="0">
                <a:solidFill>
                  <a:srgbClr val="FFFF00"/>
                </a:solidFill>
              </a:rPr>
              <a:t> некоторое время работал учителем в Одесской области, женился. Однако из-за немецкого происхождения матери его родители не могли вернуться в Европейскую часть СССР и перебрались в Алма-Ату, где Давид </a:t>
            </a:r>
            <a:r>
              <a:rPr lang="ru-RU" sz="1700" b="1" i="1" dirty="0" err="1">
                <a:solidFill>
                  <a:srgbClr val="FFFF00"/>
                </a:solidFill>
              </a:rPr>
              <a:t>Шамис</a:t>
            </a:r>
            <a:r>
              <a:rPr lang="ru-RU" sz="1700" b="1" i="1" dirty="0">
                <a:solidFill>
                  <a:srgbClr val="FFFF00"/>
                </a:solidFill>
              </a:rPr>
              <a:t> занялся созданием института микробиологии в структуре Казахстанской академии наук. В результате сын вернулся в Среднюю Азию, и поступил на заочное отделение факультета журналистики Казахского университета им. Кирова, работая школьным учителем и журналистом в городе Мары, сотрудничал в газетах «Марыйская правда» и «Туркменская искра», сделавшись собственным корреспондентом в последней. В 1948 году за четыре дня создал пьесу «На крайнем юге», которая удостоилась премии на республиканском конкурсе в Туркмении, шла в театрах Средней Азии. По собственному суждению, Морис чувствовал, что литература была его жизненным призванием, однако, написав не пропущенную цензурой вторую пьесу, перестал заниматься беллетристикой почти на десять </a:t>
            </a:r>
            <a:r>
              <a:rPr lang="ru-RU" sz="1700" b="1" i="1" dirty="0" smtClean="0">
                <a:solidFill>
                  <a:srgbClr val="FFFF00"/>
                </a:solidFill>
              </a:rPr>
              <a:t>лет. </a:t>
            </a:r>
            <a:r>
              <a:rPr lang="ru-RU" sz="1700" b="1" i="1" dirty="0">
                <a:solidFill>
                  <a:srgbClr val="FFFF00"/>
                </a:solidFill>
              </a:rPr>
              <a:t>В </a:t>
            </a:r>
            <a:r>
              <a:rPr lang="ru-RU" sz="1700" b="1" i="1" dirty="0" err="1">
                <a:solidFill>
                  <a:srgbClr val="FFFF00"/>
                </a:solidFill>
              </a:rPr>
              <a:t>Марах</a:t>
            </a:r>
            <a:r>
              <a:rPr lang="ru-RU" sz="1700" b="1" i="1" dirty="0">
                <a:solidFill>
                  <a:srgbClr val="FFFF00"/>
                </a:solidFill>
              </a:rPr>
              <a:t> же возник глубокий интерес к истории: посетив раскопки древнего </a:t>
            </a:r>
            <a:r>
              <a:rPr lang="ru-RU" sz="1700" b="1" i="1" dirty="0" err="1">
                <a:solidFill>
                  <a:srgbClr val="FFFF00"/>
                </a:solidFill>
              </a:rPr>
              <a:t>Мерва</a:t>
            </a:r>
            <a:r>
              <a:rPr lang="ru-RU" sz="1700" b="1" i="1" dirty="0">
                <a:solidFill>
                  <a:srgbClr val="FFFF00"/>
                </a:solidFill>
              </a:rPr>
              <a:t>, проводимых М. Е. </a:t>
            </a:r>
            <a:r>
              <a:rPr lang="ru-RU" sz="1700" b="1" i="1" dirty="0" err="1">
                <a:solidFill>
                  <a:srgbClr val="FFFF00"/>
                </a:solidFill>
              </a:rPr>
              <a:t>Массоном</a:t>
            </a:r>
            <a:r>
              <a:rPr lang="ru-RU" sz="1700" b="1" i="1" dirty="0">
                <a:solidFill>
                  <a:srgbClr val="FFFF00"/>
                </a:solidFill>
              </a:rPr>
              <a:t>, будущий писатель обратил внимание, что орнамент на черепках парфянской керамики примерно тот же, что и украшавший одежду местных </a:t>
            </a:r>
            <a:r>
              <a:rPr lang="ru-RU" sz="1700" b="1" i="1" dirty="0" smtClean="0">
                <a:solidFill>
                  <a:srgbClr val="FFFF00"/>
                </a:solidFill>
              </a:rPr>
              <a:t>жителей</a:t>
            </a:r>
            <a:r>
              <a:rPr lang="ru-RU" sz="1700" b="1" i="1" baseline="30000" dirty="0">
                <a:solidFill>
                  <a:srgbClr val="FFFF00"/>
                </a:solidFill>
              </a:rPr>
              <a:t>,</a:t>
            </a:r>
            <a:endParaRPr lang="ru-RU" sz="1700" b="1" i="1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6594" y="3131449"/>
            <a:ext cx="350847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i="1" dirty="0">
                <a:solidFill>
                  <a:schemeClr val="bg1"/>
                </a:solidFill>
              </a:rPr>
              <a:t>После публикации ряда резких фельетонов, освещавших ситуацию в торговле и народном образовании Туркмении, Морис </a:t>
            </a:r>
            <a:r>
              <a:rPr lang="ru-RU" sz="1700" b="1" i="1" dirty="0" err="1">
                <a:solidFill>
                  <a:schemeClr val="bg1"/>
                </a:solidFill>
              </a:rPr>
              <a:t>Шамис</a:t>
            </a:r>
            <a:r>
              <a:rPr lang="ru-RU" sz="1700" b="1" i="1" dirty="0">
                <a:solidFill>
                  <a:schemeClr val="bg1"/>
                </a:solidFill>
              </a:rPr>
              <a:t> был переведён с повышением начальником отдела культуры «Туркменской искры» в Ашхабад, вступил в ряды ВКП(б) (1950</a:t>
            </a:r>
            <a:r>
              <a:rPr lang="ru-RU" sz="1700" b="1" i="1" dirty="0" smtClean="0">
                <a:solidFill>
                  <a:schemeClr val="bg1"/>
                </a:solidFill>
              </a:rPr>
              <a:t>) </a:t>
            </a:r>
            <a:r>
              <a:rPr lang="ru-RU" sz="1700" b="1" i="1" dirty="0">
                <a:solidFill>
                  <a:schemeClr val="bg1"/>
                </a:solidFill>
              </a:rPr>
              <a:t>В 1958 году журналист попытался </a:t>
            </a:r>
            <a:r>
              <a:rPr lang="ru-RU" sz="1700" b="1" i="1" dirty="0" err="1">
                <a:solidFill>
                  <a:schemeClr val="bg1"/>
                </a:solidFill>
              </a:rPr>
              <a:t>самовыразиться</a:t>
            </a:r>
            <a:r>
              <a:rPr lang="ru-RU" sz="1700" b="1" i="1" dirty="0">
                <a:solidFill>
                  <a:schemeClr val="bg1"/>
                </a:solidFill>
              </a:rPr>
              <a:t> в художественной литературе, написав «Повесть Чёрных Песков». </a:t>
            </a:r>
          </a:p>
        </p:txBody>
      </p:sp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ᐈ Фиолетовый закат фото, фон фиолетовый закат обои | скачать на 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i.livelib.ru/auface/518772/o/6419/Akim_Taraz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2008" y="171355"/>
            <a:ext cx="9071992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i="1" dirty="0"/>
              <a:t>В советской литературной системе Морис Симашко занимал двойственное положение. В 1974 году произошёл громкий скандал вокруг редакции журнала «Простор», в котором впервые были опубликованы романы Николая Раевского, стихи Ирины </a:t>
            </a:r>
            <a:r>
              <a:rPr lang="ru-RU" sz="1700" b="1" i="1" dirty="0" err="1"/>
              <a:t>Кнорринг</a:t>
            </a:r>
            <a:r>
              <a:rPr lang="ru-RU" sz="1700" b="1" i="1" dirty="0"/>
              <a:t>, и других </a:t>
            </a:r>
            <a:r>
              <a:rPr lang="ru-RU" sz="1700" b="1" i="1" dirty="0" err="1"/>
              <a:t>подзапретных</a:t>
            </a:r>
            <a:r>
              <a:rPr lang="ru-RU" sz="1700" b="1" i="1" dirty="0"/>
              <a:t> писателей и поэтов. Приказом председателя Комитета по делам печати СССР Морис Симашко был снят с работы </a:t>
            </a:r>
            <a:r>
              <a:rPr lang="ru-RU" sz="1700" b="1" i="1" dirty="0" err="1"/>
              <a:t>литконсультанта</a:t>
            </a:r>
            <a:r>
              <a:rPr lang="ru-RU" sz="1700" b="1" i="1" dirty="0"/>
              <a:t> «за либерализм», что было прописано в </a:t>
            </a:r>
            <a:r>
              <a:rPr lang="ru-RU" sz="1700" b="1" i="1" dirty="0" smtClean="0"/>
              <a:t>приказе. </a:t>
            </a:r>
            <a:r>
              <a:rPr lang="ru-RU" sz="1700" b="1" i="1" dirty="0"/>
              <a:t>Писатель продолжал активно публиковаться, его произведения были более сорока раз изданы в переводах на разные языки Европы и Азии, однако в 1970-е годы рецензии были редкими и поверхностными. Тем не менее, к 1980-м годам Симашко был практически единственным казахстанским писателем, который пользовался устойчивым вниманием со стороны критиков в центральных московских изданиях и даже, отчасти, в европейских </a:t>
            </a:r>
            <a:r>
              <a:rPr lang="ru-RU" sz="1700" b="1" i="1" dirty="0" smtClean="0"/>
              <a:t>странах.</a:t>
            </a:r>
            <a:endParaRPr lang="ru-RU" sz="1700" b="1" i="1" dirty="0"/>
          </a:p>
          <a:p>
            <a:r>
              <a:rPr lang="ru-RU" sz="1700" b="1" i="1" dirty="0"/>
              <a:t>Основная часть произведений Симашко была написана в историческом жанре. В «Новом мире» в 1960 году была напечатана повесть «Искушение </a:t>
            </a:r>
            <a:r>
              <a:rPr lang="ru-RU" sz="1700" b="1" i="1" dirty="0" err="1"/>
              <a:t>Фраги</a:t>
            </a:r>
            <a:r>
              <a:rPr lang="ru-RU" sz="1700" b="1" i="1" dirty="0"/>
              <a:t>», посвящённая классику туркменской поэзии </a:t>
            </a:r>
            <a:r>
              <a:rPr lang="ru-RU" sz="1700" b="1" i="1" dirty="0" err="1"/>
              <a:t>Махтумкули</a:t>
            </a:r>
            <a:r>
              <a:rPr lang="ru-RU" sz="1700" b="1" i="1" dirty="0"/>
              <a:t>. В 1966 году вышла повесть о султане </a:t>
            </a:r>
            <a:r>
              <a:rPr lang="ru-RU" sz="1700" b="1" i="1" dirty="0" err="1"/>
              <a:t>Бейбарсе</a:t>
            </a:r>
            <a:r>
              <a:rPr lang="ru-RU" sz="1700" b="1" i="1" dirty="0"/>
              <a:t>) «Емшан». Польские кинематографисты предложили «</a:t>
            </a:r>
            <a:r>
              <a:rPr lang="ru-RU" sz="1700" b="1" i="1" dirty="0" err="1"/>
              <a:t>Казахфильму</a:t>
            </a:r>
            <a:r>
              <a:rPr lang="ru-RU" sz="1700" b="1" i="1" dirty="0"/>
              <a:t>» совместную постановку кинокартины по этой повести, но Госкино в Москве так и не дало осуществить этот </a:t>
            </a:r>
            <a:r>
              <a:rPr lang="ru-RU" sz="1700" b="1" i="1" dirty="0" smtClean="0"/>
              <a:t>проект. </a:t>
            </a:r>
            <a:r>
              <a:rPr lang="ru-RU" sz="1700" b="1" i="1" dirty="0"/>
              <a:t>В 1971 году вышел роман «</a:t>
            </a:r>
            <a:r>
              <a:rPr lang="ru-RU" sz="1700" b="1" i="1" dirty="0" err="1"/>
              <a:t>Маздак</a:t>
            </a:r>
            <a:r>
              <a:rPr lang="ru-RU" sz="1700" b="1" i="1" dirty="0"/>
              <a:t>». Далее последовали «Искупление </a:t>
            </a:r>
            <a:r>
              <a:rPr lang="ru-RU" sz="1700" b="1" i="1" dirty="0" err="1"/>
              <a:t>дабира</a:t>
            </a:r>
            <a:r>
              <a:rPr lang="ru-RU" sz="1700" b="1" i="1" dirty="0"/>
              <a:t>» (1979), «Колокол» (1981, об </a:t>
            </a:r>
            <a:r>
              <a:rPr lang="ru-RU" sz="1700" b="1" i="1" dirty="0" err="1"/>
              <a:t>Ибрае</a:t>
            </a:r>
            <a:r>
              <a:rPr lang="ru-RU" sz="1700" b="1" i="1" dirty="0"/>
              <a:t> </a:t>
            </a:r>
            <a:r>
              <a:rPr lang="ru-RU" sz="1700" b="1" i="1" dirty="0" err="1"/>
              <a:t>Алтынсарине</a:t>
            </a:r>
            <a:r>
              <a:rPr lang="ru-RU" sz="1700" b="1" i="1" dirty="0"/>
              <a:t>), «Семирамида» (1988, о царице Екатерине II), повесть «</a:t>
            </a:r>
            <a:r>
              <a:rPr lang="ru-RU" sz="1700" b="1" i="1" dirty="0" err="1"/>
              <a:t>Гу</a:t>
            </a:r>
            <a:r>
              <a:rPr lang="ru-RU" sz="1700" b="1" i="1" dirty="0"/>
              <a:t>-га» (1982, о штрафных ротах) и «Падение </a:t>
            </a:r>
            <a:r>
              <a:rPr lang="ru-RU" sz="1700" b="1" i="1" dirty="0" err="1"/>
              <a:t>Ханабада</a:t>
            </a:r>
            <a:r>
              <a:rPr lang="ru-RU" sz="1700" b="1" i="1" dirty="0"/>
              <a:t>» (1989), и документальный роман «Комиссар </a:t>
            </a:r>
            <a:r>
              <a:rPr lang="ru-RU" sz="1700" b="1" i="1" dirty="0" err="1"/>
              <a:t>Джангильдин</a:t>
            </a:r>
            <a:r>
              <a:rPr lang="ru-RU" sz="1700" b="1" i="1" dirty="0"/>
              <a:t>» (1978</a:t>
            </a:r>
            <a:r>
              <a:rPr lang="ru-RU" sz="1700" b="1" i="1" dirty="0" smtClean="0"/>
              <a:t>). </a:t>
            </a:r>
            <a:r>
              <a:rPr lang="ru-RU" sz="1700" b="1" i="1" dirty="0"/>
              <a:t>В 1980-е годы Морис Симашко активно занимался переводами и пропагандой достижений казахских писателей. Главными достижениями в этой области явились: вторая часть дилогии </a:t>
            </a:r>
            <a:r>
              <a:rPr lang="ru-RU" sz="1700" b="1" i="1" dirty="0" err="1"/>
              <a:t>Габита</a:t>
            </a:r>
            <a:r>
              <a:rPr lang="ru-RU" sz="1700" b="1" i="1" dirty="0"/>
              <a:t> Мусрепова «Пробуждённый край» и трилогия Ильяса </a:t>
            </a:r>
            <a:r>
              <a:rPr lang="ru-RU" sz="1700" b="1" i="1" dirty="0" err="1"/>
              <a:t>Есенберлина</a:t>
            </a:r>
            <a:r>
              <a:rPr lang="ru-RU" sz="1700" b="1" i="1" dirty="0"/>
              <a:t> «Кочевники». Написал также в соавторстве с </a:t>
            </a:r>
            <a:r>
              <a:rPr lang="ru-RU" sz="1700" b="1" i="1" dirty="0" err="1"/>
              <a:t>Ануаром</a:t>
            </a:r>
            <a:r>
              <a:rPr lang="ru-RU" sz="1700" b="1" i="1" dirty="0"/>
              <a:t> </a:t>
            </a:r>
            <a:r>
              <a:rPr lang="ru-RU" sz="1700" b="1" i="1" dirty="0" err="1"/>
              <a:t>Алимжановым</a:t>
            </a:r>
            <a:r>
              <a:rPr lang="ru-RU" sz="1700" b="1" i="1" dirty="0"/>
              <a:t> пьесу «Степной комиссар» (поставлена в Алма-Атинском театре им. Лермонтова в 1977 году).</a:t>
            </a:r>
          </a:p>
        </p:txBody>
      </p:sp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ᐈ Розовый: фото и картинки розовый стола, скачать изображения на  Depositphotos®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2925"/>
            <a:ext cx="932452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7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60334"/>
            <a:ext cx="23134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548680"/>
            <a:ext cx="89289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70C0"/>
                </a:solidFill>
              </a:rPr>
              <a:t>Первая повесть Симашко «В чёрных песках» (о борьбе с басмачами) была опубликована в 1958 году журналом «Новый мир». Спустя всего два года в этом же журнале печатается новая повесть Симашко «Искушение </a:t>
            </a:r>
            <a:r>
              <a:rPr lang="ru-RU" b="1" i="1" u="sng" dirty="0" err="1">
                <a:solidFill>
                  <a:srgbClr val="0070C0"/>
                </a:solidFill>
              </a:rPr>
              <a:t>Фраги</a:t>
            </a:r>
            <a:r>
              <a:rPr lang="ru-RU" b="1" i="1" u="sng" dirty="0">
                <a:solidFill>
                  <a:srgbClr val="0070C0"/>
                </a:solidFill>
              </a:rPr>
              <a:t>», посвящённая классику туркменской поэзии </a:t>
            </a:r>
            <a:r>
              <a:rPr lang="ru-RU" b="1" i="1" u="sng" dirty="0" err="1">
                <a:solidFill>
                  <a:srgbClr val="0070C0"/>
                </a:solidFill>
              </a:rPr>
              <a:t>Махтумкули</a:t>
            </a:r>
            <a:r>
              <a:rPr lang="ru-RU" b="1" i="1" u="sng" dirty="0">
                <a:solidFill>
                  <a:srgbClr val="0070C0"/>
                </a:solidFill>
              </a:rPr>
              <a:t>.</a:t>
            </a:r>
          </a:p>
          <a:p>
            <a:r>
              <a:rPr lang="ru-RU" b="1" i="1" u="sng" dirty="0">
                <a:solidFill>
                  <a:srgbClr val="0070C0"/>
                </a:solidFill>
              </a:rPr>
              <a:t>В 1974 году вышел сборник «Повести Красных и Чёрных Песков», содержавший повести «В чёрных песках» (1958), «Искушение </a:t>
            </a:r>
            <a:r>
              <a:rPr lang="ru-RU" b="1" i="1" u="sng" dirty="0" err="1">
                <a:solidFill>
                  <a:srgbClr val="0070C0"/>
                </a:solidFill>
              </a:rPr>
              <a:t>Фраги</a:t>
            </a:r>
            <a:r>
              <a:rPr lang="ru-RU" b="1" i="1" u="sng" dirty="0">
                <a:solidFill>
                  <a:srgbClr val="0070C0"/>
                </a:solidFill>
              </a:rPr>
              <a:t>» (1960), «Хадж Хайяма» (1965), «Емшан» (1966, о султане </a:t>
            </a:r>
            <a:r>
              <a:rPr lang="ru-RU" b="1" i="1" u="sng" dirty="0" err="1">
                <a:solidFill>
                  <a:srgbClr val="0070C0"/>
                </a:solidFill>
              </a:rPr>
              <a:t>Бейбарсе</a:t>
            </a:r>
            <a:r>
              <a:rPr lang="ru-RU" b="1" i="1" u="sng" dirty="0">
                <a:solidFill>
                  <a:srgbClr val="0070C0"/>
                </a:solidFill>
              </a:rPr>
              <a:t>), Парфянская баллада (1966, сказание о Вис и </a:t>
            </a:r>
            <a:r>
              <a:rPr lang="ru-RU" b="1" i="1" u="sng" dirty="0" err="1">
                <a:solidFill>
                  <a:srgbClr val="0070C0"/>
                </a:solidFill>
              </a:rPr>
              <a:t>Рамине</a:t>
            </a:r>
            <a:r>
              <a:rPr lang="ru-RU" b="1" i="1" u="sng" dirty="0">
                <a:solidFill>
                  <a:srgbClr val="0070C0"/>
                </a:solidFill>
              </a:rPr>
              <a:t>).</a:t>
            </a:r>
          </a:p>
          <a:p>
            <a:r>
              <a:rPr lang="ru-RU" b="1" i="1" u="sng" dirty="0">
                <a:solidFill>
                  <a:srgbClr val="0070C0"/>
                </a:solidFill>
              </a:rPr>
              <a:t>Затем издал исторические романы «</a:t>
            </a:r>
            <a:r>
              <a:rPr lang="ru-RU" b="1" i="1" u="sng" dirty="0" err="1">
                <a:solidFill>
                  <a:srgbClr val="0070C0"/>
                </a:solidFill>
              </a:rPr>
              <a:t>Маздак</a:t>
            </a:r>
            <a:r>
              <a:rPr lang="ru-RU" b="1" i="1" u="sng" dirty="0">
                <a:solidFill>
                  <a:srgbClr val="0070C0"/>
                </a:solidFill>
              </a:rPr>
              <a:t>» (1971, аллюзия на Октябрьскую революцию), «Искупление </a:t>
            </a:r>
            <a:r>
              <a:rPr lang="ru-RU" b="1" i="1" u="sng" dirty="0" err="1">
                <a:solidFill>
                  <a:srgbClr val="0070C0"/>
                </a:solidFill>
              </a:rPr>
              <a:t>дабира</a:t>
            </a:r>
            <a:r>
              <a:rPr lang="ru-RU" b="1" i="1" u="sng" dirty="0">
                <a:solidFill>
                  <a:srgbClr val="0070C0"/>
                </a:solidFill>
              </a:rPr>
              <a:t>» (1979), «Колокол» (1981, об </a:t>
            </a:r>
            <a:r>
              <a:rPr lang="ru-RU" b="1" i="1" u="sng" dirty="0" err="1">
                <a:solidFill>
                  <a:srgbClr val="0070C0"/>
                </a:solidFill>
              </a:rPr>
              <a:t>Ибрае</a:t>
            </a:r>
            <a:r>
              <a:rPr lang="ru-RU" b="1" i="1" u="sng" dirty="0">
                <a:solidFill>
                  <a:srgbClr val="0070C0"/>
                </a:solidFill>
              </a:rPr>
              <a:t> </a:t>
            </a:r>
            <a:r>
              <a:rPr lang="ru-RU" b="1" i="1" u="sng" dirty="0" err="1">
                <a:solidFill>
                  <a:srgbClr val="0070C0"/>
                </a:solidFill>
              </a:rPr>
              <a:t>Алтынсарине</a:t>
            </a:r>
            <a:r>
              <a:rPr lang="ru-RU" b="1" i="1" u="sng" dirty="0">
                <a:solidFill>
                  <a:srgbClr val="0070C0"/>
                </a:solidFill>
              </a:rPr>
              <a:t>), «Семирамида» (1988, о царице Екатерине II), написал дилогию «</a:t>
            </a:r>
            <a:r>
              <a:rPr lang="ru-RU" b="1" i="1" u="sng" dirty="0" err="1">
                <a:solidFill>
                  <a:srgbClr val="0070C0"/>
                </a:solidFill>
              </a:rPr>
              <a:t>Гу</a:t>
            </a:r>
            <a:r>
              <a:rPr lang="ru-RU" b="1" i="1" u="sng" dirty="0">
                <a:solidFill>
                  <a:srgbClr val="0070C0"/>
                </a:solidFill>
              </a:rPr>
              <a:t>-га» (1982, о штрафных ротах) и «Падение </a:t>
            </a:r>
            <a:r>
              <a:rPr lang="ru-RU" b="1" i="1" u="sng" dirty="0" err="1">
                <a:solidFill>
                  <a:srgbClr val="0070C0"/>
                </a:solidFill>
              </a:rPr>
              <a:t>Ханабада</a:t>
            </a:r>
            <a:r>
              <a:rPr lang="ru-RU" b="1" i="1" u="sng" dirty="0">
                <a:solidFill>
                  <a:srgbClr val="0070C0"/>
                </a:solidFill>
              </a:rPr>
              <a:t>» (1989), также документальный роман «Комиссар </a:t>
            </a:r>
            <a:r>
              <a:rPr lang="ru-RU" b="1" i="1" u="sng" dirty="0" err="1">
                <a:solidFill>
                  <a:srgbClr val="0070C0"/>
                </a:solidFill>
              </a:rPr>
              <a:t>Джангильдин</a:t>
            </a:r>
            <a:r>
              <a:rPr lang="ru-RU" b="1" i="1" u="sng" dirty="0">
                <a:solidFill>
                  <a:srgbClr val="0070C0"/>
                </a:solidFill>
              </a:rPr>
              <a:t>» (1978).</a:t>
            </a:r>
          </a:p>
        </p:txBody>
      </p:sp>
      <p:sp>
        <p:nvSpPr>
          <p:cNvPr id="8" name="AutoShape 5" descr="https://cdn1.ozone.ru/multimedia/c600/10010277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C:\Users\dbaymakanova\Desktop\1,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54690"/>
            <a:ext cx="1643924" cy="25891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 descr="https://i.livelib.ru/workpic/1000458400/200x305/6a34/workpi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9" name="Picture 9" descr="C:\Users\dbaymakanova\Desktop\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54690"/>
            <a:ext cx="1652643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kazachya.net/uploads/posts/2017-01/1485164559_5hnfxmla4kgozuq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7302" y="4120240"/>
            <a:ext cx="1813410" cy="2554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dbaymakanova\Desktop\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4383" y="4120240"/>
            <a:ext cx="1675233" cy="2554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avatars.mds.yandex.net/get-mpic/5234200/img_id8570566142677213929.jpeg/ori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1517" y="4120240"/>
            <a:ext cx="1772483" cy="25547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rostim.com/wp-content/uploads/2021/03/image051-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s://static.insales-cdn.com/images/products/1/3222/639208598/%D0%A1%D0%BA%D0%B0%D0%BD_20221226__19__c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3" name="Picture 9" descr="C:\Users\dbaymakanova\Desktop\6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5768" y="3599916"/>
            <a:ext cx="2088232" cy="31438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 descr="https://dknews.kz/storage/news/2022-12/b3e366c7cde8f3e1da16aa77b7e918d1-1280px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3" descr="https://dknews.kz/storage/news/2022-12/b3e366c7cde8f3e1da16aa77b7e918d1-1280px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9" name="Picture 15" descr="https://www.kaznu.kz/content/main/images/news/27156_large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31"/>
          <a:stretch/>
        </p:blipFill>
        <p:spPr bwMode="auto">
          <a:xfrm>
            <a:off x="124832" y="-82036"/>
            <a:ext cx="3943112" cy="3871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9" descr="https://mitsva.kz/events/2014/alma0323/img/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4" name="Picture 20" descr="C:\Users\dbaymakanova\Desktop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1648" y="7937"/>
            <a:ext cx="4894847" cy="3234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2" descr="https://dknews.kz/storage/news/2022-12/b3e366c7cde8f3e1da16aa77b7e918d1-1280px.webp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26" descr="https://s1.livelib.ru/boocover/1000501583/200/2168/Moris_Simashko__Mazdak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71" name="Picture 27" descr="C:\Users\dbaymakanova\Desktop\9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93847"/>
            <a:ext cx="1944216" cy="31659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C:\Users\dbaymakanova\Desktop\c23e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04995"/>
            <a:ext cx="1852587" cy="29547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73" name="Picture 29" descr="C:\Users\dbaymakanova\Desktop\lar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614" y="3583469"/>
            <a:ext cx="2428178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9558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op-fon.com/uploads/posts/2023-01/1674770331_top-fon-com-p-fon-dlya-prezentatsii-sinie-ottenki-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top-fon.com/uploads/posts/2023-01/1674808521_top-fon-com-p-razreshenie-fona-dlya-prezentatsii-2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dbaymakanova\Desktop\1674808521_top-fon-com-p-razreshenie-fona-dlya-prezentatsii-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6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https://time.kz/up_img/4203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9952" y="-4883"/>
            <a:ext cx="4108352" cy="2740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9" descr="https://gdb.rferl.org/9E84315E-6E06-4DB2-AA2D-876E4033499A_cx0_cy6_cw0_w1200_r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738664"/>
            <a:ext cx="9143999" cy="42473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 smtClean="0"/>
              <a:t>По </a:t>
            </a:r>
            <a:r>
              <a:rPr lang="ru-RU" b="1" i="1" dirty="0"/>
              <a:t>собственному свидетельству, из государственных наград Морис </a:t>
            </a:r>
            <a:r>
              <a:rPr lang="ru-RU" b="1" i="1" dirty="0" err="1"/>
              <a:t>Шамис</a:t>
            </a:r>
            <a:r>
              <a:rPr lang="ru-RU" b="1" i="1" dirty="0"/>
              <a:t>-Симашко был обладателем медали «За победу над Германией в Великой Отечественной войне 1941—1945 гг.»; за литературную деятельность в советское время ничем не </a:t>
            </a:r>
            <a:r>
              <a:rPr lang="ru-RU" b="1" i="1" dirty="0" smtClean="0"/>
              <a:t>поощрялся. </a:t>
            </a:r>
            <a:r>
              <a:rPr lang="ru-RU" b="1" i="1" dirty="0"/>
              <a:t>Как писатель Морис Симашко получил признание в Казахстане. В 1986 году удостоился государственной премии имени Абая за перевод на русский язык трилогии И. </a:t>
            </a:r>
            <a:r>
              <a:rPr lang="ru-RU" b="1" i="1" dirty="0" err="1"/>
              <a:t>Есенберлина</a:t>
            </a:r>
            <a:r>
              <a:rPr lang="ru-RU" b="1" i="1" dirty="0"/>
              <a:t> «Кочевники». Был также награждён премией Союза писателей Казахстана имени И. Шухова. Получил звание народного писателя Казахстана (1995). Лауреат казахстанской Президентской премии мира и духовного </a:t>
            </a:r>
            <a:r>
              <a:rPr lang="ru-RU" b="1" i="1" dirty="0" smtClean="0"/>
              <a:t>согласия. </a:t>
            </a:r>
            <a:r>
              <a:rPr lang="ru-RU" b="1" i="1" dirty="0"/>
              <a:t>В 1993 году явился одним из учредителей и вице-президентом казахстанского </a:t>
            </a:r>
            <a:r>
              <a:rPr lang="ru-RU" b="1" i="1" dirty="0" err="1" smtClean="0"/>
              <a:t>ПЕН-клуба</a:t>
            </a:r>
            <a:r>
              <a:rPr lang="ru-RU" b="1" i="1" dirty="0" smtClean="0"/>
              <a:t>, </a:t>
            </a:r>
            <a:r>
              <a:rPr lang="ru-RU" b="1" i="1" dirty="0"/>
              <a:t>от имени которого в 1999 году выдвигался на Нобелевскую премию по </a:t>
            </a:r>
            <a:r>
              <a:rPr lang="ru-RU" b="1" i="1" dirty="0" smtClean="0"/>
              <a:t>литературе. </a:t>
            </a:r>
            <a:r>
              <a:rPr lang="ru-RU" b="1" i="1" dirty="0"/>
              <a:t>В марте 2015 года в честь дня рождения М. Симашко и 20-летия Ассамблеи народа Казахстана в Алма-Ате в доме на пересечении улиц Шевченко и Чайковского, где долгое время жил и работал писатель, была открыта мемориальная </a:t>
            </a:r>
            <a:r>
              <a:rPr lang="ru-RU" b="1" i="1" dirty="0" smtClean="0"/>
              <a:t>доска. </a:t>
            </a:r>
            <a:r>
              <a:rPr lang="ru-RU" b="1" i="1" dirty="0"/>
              <a:t>Церемонию открытия посетил глава еврейской общины </a:t>
            </a:r>
            <a:r>
              <a:rPr lang="ru-RU" b="1" i="1" dirty="0" smtClean="0"/>
              <a:t>Казахстана</a:t>
            </a:r>
            <a:r>
              <a:rPr lang="ru-RU" b="1" i="1" baseline="30000" dirty="0"/>
              <a:t>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463340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265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Косарева Наталья Евгеньевна</cp:lastModifiedBy>
  <cp:revision>39</cp:revision>
  <dcterms:created xsi:type="dcterms:W3CDTF">2022-09-13T08:39:44Z</dcterms:created>
  <dcterms:modified xsi:type="dcterms:W3CDTF">2024-03-18T05:31:25Z</dcterms:modified>
</cp:coreProperties>
</file>