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3BA3E"/>
    <a:srgbClr val="E97171"/>
    <a:srgbClr val="1E2A5A"/>
    <a:srgbClr val="A0C23A"/>
    <a:srgbClr val="1F5480"/>
    <a:srgbClr val="2E2C2D"/>
    <a:srgbClr val="47627F"/>
    <a:srgbClr val="04105A"/>
    <a:srgbClr val="ED613E"/>
    <a:srgbClr val="BF3C4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Респонденты анкетирования</a:t>
            </a:r>
          </a:p>
          <a:p>
            <a:pPr>
              <a:defRPr/>
            </a:pPr>
            <a:r>
              <a:rPr lang="ru-RU" dirty="0" smtClean="0"/>
              <a:t>(студенты 2-3 курсов </a:t>
            </a:r>
          </a:p>
          <a:p>
            <a:pPr>
              <a:defRPr/>
            </a:pPr>
            <a:r>
              <a:rPr lang="ru-RU" dirty="0" smtClean="0"/>
              <a:t>очного отделения </a:t>
            </a:r>
            <a:r>
              <a:rPr lang="ru-RU" dirty="0" err="1" smtClean="0"/>
              <a:t>бакалавриата</a:t>
            </a:r>
            <a:r>
              <a:rPr lang="ru-RU" dirty="0" smtClean="0"/>
              <a:t> </a:t>
            </a:r>
          </a:p>
          <a:p>
            <a:pPr>
              <a:defRPr/>
            </a:pPr>
            <a:r>
              <a:rPr lang="ru-RU" dirty="0" smtClean="0"/>
              <a:t>СКГУ им. М. </a:t>
            </a:r>
            <a:r>
              <a:rPr lang="ru-RU" dirty="0" err="1" smtClean="0"/>
              <a:t>Козыбаева</a:t>
            </a:r>
            <a:r>
              <a:rPr lang="ru-RU" dirty="0" smtClean="0"/>
              <a:t>,</a:t>
            </a:r>
            <a:r>
              <a:rPr lang="ru-RU" baseline="0" dirty="0" smtClean="0"/>
              <a:t> в целом</a:t>
            </a:r>
            <a:r>
              <a:rPr lang="ru-RU" dirty="0" smtClean="0"/>
              <a:t>)</a:t>
            </a:r>
            <a:endParaRPr lang="ru-RU" dirty="0"/>
          </a:p>
        </c:rich>
      </c:tx>
      <c:layout>
        <c:manualLayout>
          <c:xMode val="edge"/>
          <c:yMode val="edge"/>
          <c:x val="0.2755868328958882"/>
          <c:y val="8.7761666489744344E-2"/>
        </c:manualLayout>
      </c:layout>
    </c:title>
    <c:plotArea>
      <c:layout>
        <c:manualLayout>
          <c:layoutTarget val="inner"/>
          <c:xMode val="edge"/>
          <c:yMode val="edge"/>
          <c:x val="0.11962281277340335"/>
          <c:y val="7.4084855469834301E-2"/>
          <c:w val="0.84565507436570608"/>
          <c:h val="0.82958938466025056"/>
        </c:manualLayout>
      </c:layout>
      <c:barChart>
        <c:barDir val="bar"/>
        <c:grouping val="clustered"/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и доля респондентов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2-3 курс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991</c:v>
                </c:pt>
              </c:numCache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студентов бакалавриата очного отделения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2-3 курс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1923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Процент прохождения</c:v>
                </c:pt>
              </c:strCache>
            </c:strRef>
          </c:tx>
          <c:dLbls>
            <c:dLbl>
              <c:idx val="0"/>
              <c:layout>
                <c:manualLayout>
                  <c:x val="0.13055555555555537"/>
                  <c:y val="0.33888888888889018"/>
                </c:manualLayout>
              </c:layout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dirty="0" smtClean="0"/>
                      <a:t>51%</a:t>
                    </a:r>
                    <a:endParaRPr lang="en-US" dirty="0"/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5.9722222222222447E-2"/>
                  <c:y val="0.18703703703703758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2-3 курс</c:v>
                </c:pt>
              </c:strCache>
            </c:strRef>
          </c:cat>
          <c:val>
            <c:numRef>
              <c:f>Лист1!$D$2</c:f>
              <c:numCache>
                <c:formatCode>0%</c:formatCode>
                <c:ptCount val="1"/>
                <c:pt idx="0">
                  <c:v>0.51</c:v>
                </c:pt>
              </c:numCache>
            </c:numRef>
          </c:val>
        </c:ser>
        <c:axId val="62211968"/>
        <c:axId val="62210432"/>
      </c:barChart>
      <c:valAx>
        <c:axId val="62210432"/>
        <c:scaling>
          <c:orientation val="minMax"/>
        </c:scaling>
        <c:axPos val="b"/>
        <c:numFmt formatCode="General" sourceLinked="1"/>
        <c:majorTickMark val="none"/>
        <c:tickLblPos val="nextTo"/>
        <c:crossAx val="62211968"/>
        <c:crosses val="autoZero"/>
        <c:crossBetween val="between"/>
      </c:valAx>
      <c:catAx>
        <c:axId val="62211968"/>
        <c:scaling>
          <c:orientation val="minMax"/>
        </c:scaling>
        <c:axPos val="l"/>
        <c:tickLblPos val="nextTo"/>
        <c:crossAx val="62210432"/>
        <c:crosses val="autoZero"/>
        <c:auto val="1"/>
        <c:lblAlgn val="ctr"/>
        <c:lblOffset val="100"/>
      </c:catAx>
    </c:plotArea>
    <c:plotVisOnly val="1"/>
    <c:dispBlanksAs val="gap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Отметьте основную задачу проекта «Туған жер»</c:v>
                </c:pt>
              </c:strCache>
            </c:strRef>
          </c:tx>
          <c:dLbls>
            <c:dLbl>
              <c:idx val="0"/>
              <c:layout>
                <c:manualLayout>
                  <c:x val="8.3333333333333367E-3"/>
                  <c:y val="-6.0265947426436988E-3"/>
                </c:manualLayout>
              </c:layout>
              <c:showVal val="1"/>
            </c:dLbl>
            <c:dLbl>
              <c:idx val="1"/>
              <c:layout>
                <c:manualLayout>
                  <c:x val="1.5277777777777781E-2"/>
                  <c:y val="-3.0131787422375154E-3"/>
                </c:manualLayout>
              </c:layout>
              <c:showVal val="1"/>
            </c:dLbl>
            <c:dLbl>
              <c:idx val="2"/>
              <c:layout>
                <c:manualLayout>
                  <c:x val="8.3333333333333367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2.3611111111111038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1.5277777777777829E-2"/>
                  <c:y val="3.0131787422375154E-3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E</c:v>
                </c:pt>
                <c:pt idx="1">
                  <c:v>D</c:v>
                </c:pt>
                <c:pt idx="2">
                  <c:v>C</c:v>
                </c:pt>
                <c:pt idx="3">
                  <c:v>B</c:v>
                </c:pt>
                <c:pt idx="4">
                  <c:v>A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0.2</c:v>
                </c:pt>
                <c:pt idx="1">
                  <c:v>0.34</c:v>
                </c:pt>
                <c:pt idx="2">
                  <c:v>7.0000000000000021E-2</c:v>
                </c:pt>
                <c:pt idx="3">
                  <c:v>0.25</c:v>
                </c:pt>
                <c:pt idx="4">
                  <c:v>0.14000000000000001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68167168"/>
        <c:axId val="68168704"/>
        <c:axId val="0"/>
      </c:bar3DChart>
      <c:catAx>
        <c:axId val="68167168"/>
        <c:scaling>
          <c:orientation val="minMax"/>
        </c:scaling>
        <c:axPos val="l"/>
        <c:majorTickMark val="none"/>
        <c:tickLblPos val="nextTo"/>
        <c:crossAx val="68168704"/>
        <c:crosses val="autoZero"/>
        <c:auto val="1"/>
        <c:lblAlgn val="ctr"/>
        <c:lblOffset val="100"/>
      </c:catAx>
      <c:valAx>
        <c:axId val="68168704"/>
        <c:scaling>
          <c:orientation val="minMax"/>
        </c:scaling>
        <c:delete val="1"/>
        <c:axPos val="b"/>
        <c:numFmt formatCode="0%" sourceLinked="1"/>
        <c:majorTickMark val="none"/>
        <c:tickLblPos val="nextTo"/>
        <c:crossAx val="681671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3"/>
  <c:chart>
    <c:title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Определите магистральное направление программы «Сакральная география Казахстана»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c:spPr>
          <c:dLbls>
            <c:dLbl>
              <c:idx val="3"/>
              <c:layout>
                <c:manualLayout>
                  <c:x val="0"/>
                  <c:y val="1.8035388312662652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0.14000000000000001</c:v>
                </c:pt>
                <c:pt idx="1">
                  <c:v>0.18000000000000024</c:v>
                </c:pt>
                <c:pt idx="2">
                  <c:v>0.15000000000000024</c:v>
                </c:pt>
                <c:pt idx="3">
                  <c:v>0.35000000000000031</c:v>
                </c:pt>
                <c:pt idx="4">
                  <c:v>0.18000000000000024</c:v>
                </c:pt>
              </c:numCache>
            </c:numRef>
          </c:val>
        </c:ser>
        <c:dLbls>
          <c:showVal val="1"/>
        </c:dLbls>
        <c:overlap val="-25"/>
        <c:axId val="68218880"/>
        <c:axId val="68220416"/>
      </c:barChart>
      <c:catAx>
        <c:axId val="68218880"/>
        <c:scaling>
          <c:orientation val="minMax"/>
        </c:scaling>
        <c:axPos val="b"/>
        <c:majorTickMark val="none"/>
        <c:tickLblPos val="nextTo"/>
        <c:crossAx val="68220416"/>
        <c:crosses val="autoZero"/>
        <c:auto val="1"/>
        <c:lblAlgn val="ctr"/>
        <c:lblOffset val="100"/>
      </c:catAx>
      <c:valAx>
        <c:axId val="68220416"/>
        <c:scaling>
          <c:orientation val="minMax"/>
        </c:scaling>
        <c:delete val="1"/>
        <c:axPos val="l"/>
        <c:numFmt formatCode="0%" sourceLinked="1"/>
        <c:majorTickMark val="none"/>
        <c:tickLblPos val="nextTo"/>
        <c:crossAx val="682188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Проект «100 новых лиц Казахстана» призван способствовать продвижению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CatName val="1"/>
            <c:showPercent val="1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57.74</c:v>
                </c:pt>
                <c:pt idx="1">
                  <c:v>10.850000000000017</c:v>
                </c:pt>
                <c:pt idx="2">
                  <c:v>19.07</c:v>
                </c:pt>
                <c:pt idx="3">
                  <c:v>15.99</c:v>
                </c:pt>
              </c:numCache>
            </c:numRef>
          </c:val>
        </c:ser>
        <c:dLbls>
          <c:showCatName val="1"/>
          <c:showPercent val="1"/>
        </c:dLbls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title>
      <c:layout>
        <c:manualLayout>
          <c:xMode val="edge"/>
          <c:yMode val="edge"/>
          <c:x val="0.16400349956255489"/>
          <c:y val="0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perspective val="30"/>
    </c:view3D>
    <c:plotArea>
      <c:layout/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В чем заключается фундаментальная задача проекта по продвижению современной казахстанской культуры в глобальном мире</c:v>
                </c:pt>
              </c:strCache>
            </c:strRef>
          </c:tx>
          <c:dLbls>
            <c:dLbl>
              <c:idx val="0"/>
              <c:layout>
                <c:manualLayout>
                  <c:x val="0.33808475503062208"/>
                  <c:y val="6.1556988794843899E-2"/>
                </c:manualLayout>
              </c:layout>
              <c:showVal val="1"/>
            </c:dLbl>
            <c:dLbl>
              <c:idx val="1"/>
              <c:layout>
                <c:manualLayout>
                  <c:x val="0.34305533683289596"/>
                  <c:y val="5.5334352941525881E-2"/>
                </c:manualLayout>
              </c:layout>
              <c:showVal val="1"/>
            </c:dLbl>
            <c:dLbl>
              <c:idx val="2"/>
              <c:layout>
                <c:manualLayout>
                  <c:x val="0.15972222222222249"/>
                  <c:y val="1.08513827384476E-2"/>
                </c:manualLayout>
              </c:layout>
              <c:showVal val="1"/>
            </c:dLbl>
            <c:dLbl>
              <c:idx val="3"/>
              <c:layout>
                <c:manualLayout>
                  <c:x val="0.16250000000000001"/>
                  <c:y val="1.1005363229585981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0.35000000000000031</c:v>
                </c:pt>
                <c:pt idx="1">
                  <c:v>0.36000000000000032</c:v>
                </c:pt>
                <c:pt idx="2">
                  <c:v>0.15000000000000024</c:v>
                </c:pt>
                <c:pt idx="3">
                  <c:v>0.14000000000000001</c:v>
                </c:pt>
              </c:numCache>
            </c:numRef>
          </c:val>
        </c:ser>
        <c:dLbls>
          <c:showVal val="1"/>
        </c:dLbls>
        <c:shape val="cylinder"/>
        <c:axId val="71805184"/>
        <c:axId val="71811072"/>
        <c:axId val="0"/>
      </c:bar3DChart>
      <c:catAx>
        <c:axId val="71805184"/>
        <c:scaling>
          <c:orientation val="minMax"/>
        </c:scaling>
        <c:axPos val="l"/>
        <c:majorTickMark val="none"/>
        <c:tickLblPos val="nextTo"/>
        <c:crossAx val="71811072"/>
        <c:crosses val="autoZero"/>
        <c:auto val="1"/>
        <c:lblAlgn val="ctr"/>
        <c:lblOffset val="100"/>
      </c:catAx>
      <c:valAx>
        <c:axId val="71811072"/>
        <c:scaling>
          <c:orientation val="minMax"/>
        </c:scaling>
        <c:delete val="1"/>
        <c:axPos val="b"/>
        <c:numFmt formatCode="0%" sourceLinked="1"/>
        <c:majorTickMark val="none"/>
        <c:tickLblPos val="nextTo"/>
        <c:crossAx val="718051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6"/>
  <c:chart>
    <c:title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Какое направление общенациональной программы «Рухани жаңғыру» Вам наиболее интересно?</c:v>
                </c:pt>
              </c:strCache>
            </c:strRef>
          </c:tx>
          <c:spPr>
            <a:solidFill>
              <a:srgbClr val="66FF99"/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Лист1!$A$2:$A$6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0.22</c:v>
                </c:pt>
                <c:pt idx="1">
                  <c:v>0.26</c:v>
                </c:pt>
                <c:pt idx="2">
                  <c:v>0.15000000000000022</c:v>
                </c:pt>
                <c:pt idx="3">
                  <c:v>0.18000000000000022</c:v>
                </c:pt>
                <c:pt idx="4">
                  <c:v>0.19</c:v>
                </c:pt>
              </c:numCache>
            </c:numRef>
          </c:val>
        </c:ser>
        <c:axId val="71855104"/>
        <c:axId val="71877376"/>
      </c:barChart>
      <c:catAx>
        <c:axId val="71855104"/>
        <c:scaling>
          <c:orientation val="minMax"/>
        </c:scaling>
        <c:axPos val="b"/>
        <c:tickLblPos val="nextTo"/>
        <c:crossAx val="71877376"/>
        <c:crosses val="autoZero"/>
        <c:auto val="1"/>
        <c:lblAlgn val="ctr"/>
        <c:lblOffset val="100"/>
      </c:catAx>
      <c:valAx>
        <c:axId val="71877376"/>
        <c:scaling>
          <c:orientation val="minMax"/>
        </c:scaling>
        <c:axPos val="l"/>
        <c:majorGridlines/>
        <c:numFmt formatCode="0%" sourceLinked="1"/>
        <c:tickLblPos val="nextTo"/>
        <c:crossAx val="718551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 какого уровня мероприятиях по реализации программы «Рухани жаңғыру» Вы принимали участие: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0.1</c:v>
                </c:pt>
                <c:pt idx="1">
                  <c:v>9.0000000000000024E-2</c:v>
                </c:pt>
                <c:pt idx="2">
                  <c:v>0.11</c:v>
                </c:pt>
                <c:pt idx="3">
                  <c:v>0.23</c:v>
                </c:pt>
                <c:pt idx="4">
                  <c:v>0.21000000000000021</c:v>
                </c:pt>
                <c:pt idx="5">
                  <c:v>0.26</c:v>
                </c:pt>
              </c:numCache>
            </c:numRef>
          </c:val>
        </c:ser>
        <c:dLbls>
          <c:showVal val="1"/>
        </c:dLbls>
        <c:axId val="73996160"/>
        <c:axId val="73997696"/>
      </c:barChart>
      <c:catAx>
        <c:axId val="73996160"/>
        <c:scaling>
          <c:orientation val="minMax"/>
        </c:scaling>
        <c:axPos val="b"/>
        <c:tickLblPos val="nextTo"/>
        <c:crossAx val="73997696"/>
        <c:crosses val="autoZero"/>
        <c:auto val="1"/>
        <c:lblAlgn val="ctr"/>
        <c:lblOffset val="100"/>
      </c:catAx>
      <c:valAx>
        <c:axId val="73997696"/>
        <c:scaling>
          <c:orientation val="minMax"/>
        </c:scaling>
        <c:axPos val="l"/>
        <c:majorGridlines/>
        <c:numFmt formatCode="0%" sourceLinked="1"/>
        <c:tickLblPos val="nextTo"/>
        <c:crossAx val="739961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75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 каких мероприятиях, проводимых университетом, вы участвовали сами?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2.3492603378095771E-2"/>
                  <c:y val="0.1411459401879405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6.5526811876587376E-2"/>
                  <c:y val="0.11637743079598865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-9.0156111892846294E-2"/>
                  <c:y val="-8.3182689240812777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1.9563203784830827E-2"/>
                  <c:y val="-0.1238052449877836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5.1740526555971063E-2"/>
                  <c:y val="-0.12167950476202158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7.4444464811085784E-2"/>
                  <c:y val="-2.9194223104983093E-2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4.5797924141984497E-2"/>
                  <c:y val="0.1425164335254071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Лист1!$A$2:$A$8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8.0000000000000043E-2</c:v>
                </c:pt>
                <c:pt idx="1">
                  <c:v>0.1</c:v>
                </c:pt>
                <c:pt idx="2">
                  <c:v>0.31000000000000044</c:v>
                </c:pt>
                <c:pt idx="3">
                  <c:v>7.0000000000000021E-2</c:v>
                </c:pt>
                <c:pt idx="4">
                  <c:v>9.0000000000000024E-2</c:v>
                </c:pt>
                <c:pt idx="5">
                  <c:v>0.2</c:v>
                </c:pt>
                <c:pt idx="6">
                  <c:v>0.15000000000000022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Вашему мнению, наиболее запоминающимся мероприятием было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0"/>
                  <c:y val="-3.2478351388654111E-2"/>
                </c:manualLayout>
              </c:layout>
              <c:dLblPos val="inBase"/>
              <c:showVal val="1"/>
            </c:dLbl>
            <c:dLbl>
              <c:idx val="1"/>
              <c:layout>
                <c:manualLayout>
                  <c:x val="1.5315315206672943E-3"/>
                  <c:y val="-4.546969194411575E-2"/>
                </c:manualLayout>
              </c:layout>
              <c:dLblPos val="inBase"/>
              <c:showVal val="1"/>
            </c:dLbl>
            <c:dLbl>
              <c:idx val="2"/>
              <c:layout>
                <c:manualLayout>
                  <c:x val="1.5315315206672943E-3"/>
                  <c:y val="-8.1195878471635272E-2"/>
                </c:manualLayout>
              </c:layout>
              <c:dLblPos val="inBase"/>
              <c:showVal val="1"/>
            </c:dLbl>
            <c:dLbl>
              <c:idx val="3"/>
              <c:layout>
                <c:manualLayout>
                  <c:x val="1.5315315206672943E-3"/>
                  <c:y val="-0.16563959208213597"/>
                </c:manualLayout>
              </c:layout>
              <c:dLblPos val="inBase"/>
              <c:showVal val="1"/>
            </c:dLbl>
            <c:dLbl>
              <c:idx val="4"/>
              <c:layout>
                <c:manualLayout>
                  <c:x val="1.5315315206672943E-3"/>
                  <c:y val="-0.18512660291532843"/>
                </c:manualLayout>
              </c:layout>
              <c:dLblPos val="inBase"/>
              <c:showVal val="1"/>
            </c:dLbl>
            <c:dLbl>
              <c:idx val="5"/>
              <c:layout>
                <c:manualLayout>
                  <c:x val="0"/>
                  <c:y val="-7.7948043332769862E-2"/>
                </c:manualLayout>
              </c:layout>
              <c:dLblPos val="inBase"/>
              <c:showVal val="1"/>
            </c:dLbl>
            <c:dLbl>
              <c:idx val="6"/>
              <c:layout>
                <c:manualLayout>
                  <c:x val="0"/>
                  <c:y val="-0.50991011680186948"/>
                </c:manualLayout>
              </c:layout>
              <c:dLblPos val="inBase"/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Base"/>
            <c:showVal val="1"/>
          </c:dLbls>
          <c:cat>
            <c:strRef>
              <c:f>Лист1!$A$2:$A$8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0.03</c:v>
                </c:pt>
                <c:pt idx="1">
                  <c:v>0.05</c:v>
                </c:pt>
                <c:pt idx="2">
                  <c:v>0.08</c:v>
                </c:pt>
                <c:pt idx="3">
                  <c:v>0.15</c:v>
                </c:pt>
                <c:pt idx="4">
                  <c:v>0.17</c:v>
                </c:pt>
                <c:pt idx="5">
                  <c:v>0.08</c:v>
                </c:pt>
                <c:pt idx="6">
                  <c:v>0.44</c:v>
                </c:pt>
              </c:numCache>
            </c:numRef>
          </c:val>
        </c:ser>
        <c:dLbls>
          <c:showVal val="1"/>
        </c:dLbls>
        <c:overlap val="100"/>
        <c:axId val="74104192"/>
        <c:axId val="74122368"/>
      </c:barChart>
      <c:catAx>
        <c:axId val="74104192"/>
        <c:scaling>
          <c:orientation val="minMax"/>
        </c:scaling>
        <c:axPos val="b"/>
        <c:tickLblPos val="nextTo"/>
        <c:crossAx val="74122368"/>
        <c:crosses val="autoZero"/>
        <c:auto val="1"/>
        <c:lblAlgn val="ctr"/>
        <c:lblOffset val="100"/>
      </c:catAx>
      <c:valAx>
        <c:axId val="74122368"/>
        <c:scaling>
          <c:orientation val="minMax"/>
        </c:scaling>
        <c:axPos val="l"/>
        <c:majorGridlines/>
        <c:numFmt formatCode="0%" sourceLinked="1"/>
        <c:tickLblPos val="nextTo"/>
        <c:crossAx val="7410419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title>
      <c:layout>
        <c:manualLayout>
          <c:xMode val="edge"/>
          <c:yMode val="edge"/>
          <c:x val="0.12547911198600176"/>
          <c:y val="2.4753799805726086E-2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Какие формы работы со студентами вы считаете малоэффективными</c:v>
                </c:pt>
              </c:strCache>
            </c:strRef>
          </c:tx>
          <c:dLbls>
            <c:dLbl>
              <c:idx val="1"/>
              <c:layout>
                <c:manualLayout>
                  <c:x val="1.3888888888888924E-3"/>
                  <c:y val="-3.2592546968729832E-2"/>
                </c:manualLayout>
              </c:layout>
              <c:showVal val="1"/>
            </c:dLbl>
            <c:dLbl>
              <c:idx val="2"/>
              <c:layout>
                <c:manualLayout>
                  <c:x val="5.5555555555556061E-3"/>
                  <c:y val="-3.2592546968729832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1.185183526135633E-2"/>
                </c:manualLayout>
              </c:layout>
              <c:showVal val="1"/>
            </c:dLbl>
            <c:dLbl>
              <c:idx val="5"/>
              <c:layout>
                <c:manualLayout>
                  <c:x val="2.7777777777777874E-3"/>
                  <c:y val="-1.481479407669537E-2"/>
                </c:manualLayout>
              </c:layout>
              <c:showVal val="1"/>
            </c:dLbl>
            <c:dLbl>
              <c:idx val="6"/>
              <c:layout>
                <c:manualLayout>
                  <c:x val="-1.0185067526416052E-16"/>
                  <c:y val="-2.0740711707373582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0.17</c:v>
                </c:pt>
                <c:pt idx="1">
                  <c:v>0.12000000000000002</c:v>
                </c:pt>
                <c:pt idx="2">
                  <c:v>0.12000000000000002</c:v>
                </c:pt>
                <c:pt idx="3">
                  <c:v>0.2</c:v>
                </c:pt>
                <c:pt idx="4">
                  <c:v>8.0000000000000043E-2</c:v>
                </c:pt>
                <c:pt idx="5">
                  <c:v>0.15000000000000019</c:v>
                </c:pt>
                <c:pt idx="6">
                  <c:v>0.16</c:v>
                </c:pt>
              </c:numCache>
            </c:numRef>
          </c:val>
        </c:ser>
        <c:dLbls>
          <c:showVal val="1"/>
        </c:dLbls>
        <c:shape val="box"/>
        <c:axId val="74188288"/>
        <c:axId val="74189824"/>
        <c:axId val="0"/>
      </c:bar3DChart>
      <c:catAx>
        <c:axId val="74188288"/>
        <c:scaling>
          <c:orientation val="minMax"/>
        </c:scaling>
        <c:axPos val="b"/>
        <c:tickLblPos val="nextTo"/>
        <c:crossAx val="74189824"/>
        <c:crosses val="autoZero"/>
        <c:auto val="1"/>
        <c:lblAlgn val="ctr"/>
        <c:lblOffset val="100"/>
      </c:catAx>
      <c:valAx>
        <c:axId val="74189824"/>
        <c:scaling>
          <c:orientation val="minMax"/>
        </c:scaling>
        <c:axPos val="l"/>
        <c:majorGridlines/>
        <c:numFmt formatCode="0%" sourceLinked="1"/>
        <c:tickLblPos val="nextTo"/>
        <c:crossAx val="741882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6"/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Какие новые формы для реализации программы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Руханижаңғыру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Вы могли бы предложить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Какие новые формы для реализации программы «Руханижаңғыру» Вы могли бы предложить</c:v>
                </c:pt>
              </c:strCache>
            </c:strRef>
          </c:tx>
          <c:dLbls>
            <c:dLbl>
              <c:idx val="4"/>
              <c:layout>
                <c:manualLayout>
                  <c:x val="-3.922372654010518E-3"/>
                  <c:y val="-5.6477193899263853E-3"/>
                </c:manualLayout>
              </c:layout>
              <c:showVal val="1"/>
            </c:dLbl>
            <c:showVal val="1"/>
          </c:dLbls>
          <c:cat>
            <c:strRef>
              <c:f>Лист1!$A$2:$A$9</c:f>
              <c:strCache>
                <c:ptCount val="8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>
                  <c:v>0.03</c:v>
                </c:pt>
                <c:pt idx="1">
                  <c:v>0.03</c:v>
                </c:pt>
                <c:pt idx="2">
                  <c:v>0.05</c:v>
                </c:pt>
                <c:pt idx="3">
                  <c:v>0.08</c:v>
                </c:pt>
                <c:pt idx="4">
                  <c:v>0.04</c:v>
                </c:pt>
                <c:pt idx="5">
                  <c:v>0.02</c:v>
                </c:pt>
                <c:pt idx="6">
                  <c:v>0.56000000000000005</c:v>
                </c:pt>
                <c:pt idx="7">
                  <c:v>0.19</c:v>
                </c:pt>
              </c:numCache>
            </c:numRef>
          </c:val>
        </c:ser>
        <c:dLbls>
          <c:showVal val="1"/>
        </c:dLbls>
        <c:axId val="74222592"/>
        <c:axId val="74236672"/>
      </c:barChart>
      <c:catAx>
        <c:axId val="74222592"/>
        <c:scaling>
          <c:orientation val="minMax"/>
        </c:scaling>
        <c:axPos val="b"/>
        <c:majorTickMark val="none"/>
        <c:tickLblPos val="nextTo"/>
        <c:crossAx val="74236672"/>
        <c:crosses val="autoZero"/>
        <c:auto val="1"/>
        <c:lblAlgn val="ctr"/>
        <c:lblOffset val="100"/>
      </c:catAx>
      <c:valAx>
        <c:axId val="74236672"/>
        <c:scaling>
          <c:orientation val="minMax"/>
        </c:scaling>
        <c:delete val="1"/>
        <c:axPos val="l"/>
        <c:numFmt formatCode="0%" sourceLinked="1"/>
        <c:majorTickMark val="none"/>
        <c:tickLblPos val="nextTo"/>
        <c:crossAx val="7422259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i="0" baseline="0" dirty="0" smtClean="0"/>
              <a:t>Респонденты анкетирования</a:t>
            </a:r>
            <a:endParaRPr lang="ru-RU" b="1" dirty="0" smtClean="0"/>
          </a:p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i="0" baseline="0" dirty="0" smtClean="0"/>
              <a:t>(студенты 2-3 курсов </a:t>
            </a:r>
            <a:endParaRPr lang="ru-RU" b="1" dirty="0" smtClean="0"/>
          </a:p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i="0" baseline="0" dirty="0" smtClean="0"/>
              <a:t>очного отделения </a:t>
            </a:r>
            <a:r>
              <a:rPr lang="ru-RU" sz="1800" b="1" i="0" baseline="0" dirty="0" err="1" smtClean="0"/>
              <a:t>бакалавриата</a:t>
            </a:r>
            <a:r>
              <a:rPr lang="ru-RU" sz="1800" b="1" i="0" baseline="0" dirty="0" smtClean="0"/>
              <a:t> </a:t>
            </a:r>
            <a:endParaRPr lang="ru-RU" b="1" dirty="0" smtClean="0"/>
          </a:p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i="0" baseline="0" dirty="0" smtClean="0"/>
              <a:t>СКГУ им. М. </a:t>
            </a:r>
            <a:r>
              <a:rPr lang="ru-RU" sz="1800" b="1" i="0" baseline="0" dirty="0" err="1" smtClean="0"/>
              <a:t>Козыбаева</a:t>
            </a:r>
            <a:r>
              <a:rPr lang="ru-RU" sz="1800" b="1" i="0" baseline="0" dirty="0" smtClean="0"/>
              <a:t>, по курсам)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9225349956255481"/>
          <c:y val="2.6089779129485159E-2"/>
        </c:manualLayout>
      </c:layout>
    </c:title>
    <c:plotArea>
      <c:layout>
        <c:manualLayout>
          <c:layoutTarget val="inner"/>
          <c:xMode val="edge"/>
          <c:yMode val="edge"/>
          <c:x val="0.10747462817147868"/>
          <c:y val="8.3027850685331181E-2"/>
          <c:w val="0.84565507436570575"/>
          <c:h val="0.82958938466025056"/>
        </c:manualLayout>
      </c:layout>
      <c:barChart>
        <c:barDir val="bar"/>
        <c:grouping val="clustered"/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и доля респондентов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3 курс</c:v>
                </c:pt>
                <c:pt idx="1">
                  <c:v>2 курс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498</c:v>
                </c:pt>
                <c:pt idx="1">
                  <c:v>493</c:v>
                </c:pt>
              </c:numCache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студентов бакалавриата очного отделения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3 курс</c:v>
                </c:pt>
                <c:pt idx="1">
                  <c:v>2 курс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834</c:v>
                </c:pt>
                <c:pt idx="1">
                  <c:v>1089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Процент прохождения</c:v>
                </c:pt>
              </c:strCache>
            </c:strRef>
          </c:tx>
          <c:dLbls>
            <c:dLbl>
              <c:idx val="0"/>
              <c:layout>
                <c:manualLayout>
                  <c:x val="8.3333333333333343E-2"/>
                  <c:y val="0.1796296296296293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5.9722222222222399E-2"/>
                  <c:y val="0.1870370370370374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3 курс</c:v>
                </c:pt>
                <c:pt idx="1">
                  <c:v>2 курс</c:v>
                </c:pt>
              </c:strCache>
            </c:strRef>
          </c:cat>
          <c:val>
            <c:numRef>
              <c:f>Лист1!$D$2:$D$3</c:f>
              <c:numCache>
                <c:formatCode>0%</c:formatCode>
                <c:ptCount val="2"/>
                <c:pt idx="0">
                  <c:v>0.51</c:v>
                </c:pt>
                <c:pt idx="1">
                  <c:v>0.60000000000000064</c:v>
                </c:pt>
              </c:numCache>
            </c:numRef>
          </c:val>
        </c:ser>
        <c:axId val="67282816"/>
        <c:axId val="67281280"/>
      </c:barChart>
      <c:valAx>
        <c:axId val="67281280"/>
        <c:scaling>
          <c:orientation val="minMax"/>
        </c:scaling>
        <c:axPos val="b"/>
        <c:numFmt formatCode="General" sourceLinked="1"/>
        <c:majorTickMark val="none"/>
        <c:tickLblPos val="nextTo"/>
        <c:crossAx val="67282816"/>
        <c:crosses val="autoZero"/>
        <c:crossBetween val="between"/>
      </c:valAx>
      <c:catAx>
        <c:axId val="67282816"/>
        <c:scaling>
          <c:orientation val="minMax"/>
        </c:scaling>
        <c:axPos val="l"/>
        <c:tickLblPos val="nextTo"/>
        <c:crossAx val="67281280"/>
        <c:crosses val="autoZero"/>
        <c:auto val="1"/>
        <c:lblAlgn val="ctr"/>
        <c:lblOffset val="100"/>
      </c:cat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5766193132108498"/>
          <c:y val="0.36516812481773131"/>
          <c:w val="0.41504735345581795"/>
          <c:h val="0.29343219597550363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Каким образом лично Вы могли бы помочь в реализации программы «</a:t>
            </a:r>
            <a:r>
              <a:rPr lang="ru-RU" dirty="0" err="1" smtClean="0"/>
              <a:t>Рухани</a:t>
            </a:r>
            <a:r>
              <a:rPr lang="en-US" dirty="0" smtClean="0"/>
              <a:t> </a:t>
            </a:r>
            <a:r>
              <a:rPr lang="ru-RU" dirty="0" err="1" smtClean="0"/>
              <a:t>жаңғыру</a:t>
            </a:r>
            <a:r>
              <a:rPr lang="ru-RU" dirty="0" err="1"/>
              <a:t>»</a:t>
            </a:r>
            <a:r>
              <a:rPr lang="ru-RU" dirty="0"/>
              <a:t> </a:t>
            </a:r>
          </a:p>
        </c:rich>
      </c:tx>
      <c:layout/>
      <c:overlay val="1"/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Каким образом лично Вы могли бы помочь в реализации программы «Руханижаңғыру» 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A </a:t>
                    </a:r>
                    <a:r>
                      <a:rPr lang="en-US"/>
                      <a:t>28%</a:t>
                    </a:r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B </a:t>
                    </a:r>
                    <a:r>
                      <a:rPr lang="en-US" dirty="0"/>
                      <a:t>33%</a:t>
                    </a:r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C </a:t>
                    </a:r>
                    <a:r>
                      <a:rPr lang="en-US"/>
                      <a:t>32%</a:t>
                    </a:r>
                  </a:p>
                </c:rich>
              </c:tx>
              <c:showVal val="1"/>
              <c:showCat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D </a:t>
                    </a:r>
                    <a:r>
                      <a:rPr lang="en-US"/>
                      <a:t>7%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0.28000000000000008</c:v>
                </c:pt>
                <c:pt idx="1">
                  <c:v>0.33000000000000052</c:v>
                </c:pt>
                <c:pt idx="2">
                  <c:v>0.32000000000000045</c:v>
                </c:pt>
                <c:pt idx="3">
                  <c:v>7.0000000000000021E-2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студентов на факультете</c:v>
                </c:pt>
              </c:strCache>
            </c:strRef>
          </c:tx>
          <c:dLbls>
            <c:dLbl>
              <c:idx val="4"/>
              <c:layout>
                <c:manualLayout>
                  <c:x val="1.3888888888888918E-3"/>
                  <c:y val="1.2962962962962963E-2"/>
                </c:manualLayout>
              </c:layout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ПФ</c:v>
                </c:pt>
                <c:pt idx="1">
                  <c:v>АФ</c:v>
                </c:pt>
                <c:pt idx="2">
                  <c:v>ИЯиЛ</c:v>
                </c:pt>
                <c:pt idx="3">
                  <c:v>ФИЦТ</c:v>
                </c:pt>
                <c:pt idx="4">
                  <c:v>ФИЭП</c:v>
                </c:pt>
                <c:pt idx="5">
                  <c:v>ФМЕН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365</c:v>
                </c:pt>
                <c:pt idx="1">
                  <c:v>201</c:v>
                </c:pt>
                <c:pt idx="2">
                  <c:v>228</c:v>
                </c:pt>
                <c:pt idx="3">
                  <c:v>393</c:v>
                </c:pt>
                <c:pt idx="4">
                  <c:v>421</c:v>
                </c:pt>
                <c:pt idx="5">
                  <c:v>315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респондентов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ПФ</c:v>
                </c:pt>
                <c:pt idx="1">
                  <c:v>АФ</c:v>
                </c:pt>
                <c:pt idx="2">
                  <c:v>ИЯиЛ</c:v>
                </c:pt>
                <c:pt idx="3">
                  <c:v>ФИЦТ</c:v>
                </c:pt>
                <c:pt idx="4">
                  <c:v>ФИЭП</c:v>
                </c:pt>
                <c:pt idx="5">
                  <c:v>ФМЕН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77</c:v>
                </c:pt>
                <c:pt idx="1">
                  <c:v>82</c:v>
                </c:pt>
                <c:pt idx="2">
                  <c:v>178</c:v>
                </c:pt>
                <c:pt idx="3">
                  <c:v>156</c:v>
                </c:pt>
                <c:pt idx="4">
                  <c:v>287</c:v>
                </c:pt>
                <c:pt idx="5">
                  <c:v>252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Процент прохождения</c:v>
                </c:pt>
              </c:strCache>
            </c:strRef>
          </c:tx>
          <c:dLbls>
            <c:dLbl>
              <c:idx val="0"/>
              <c:layout>
                <c:manualLayout>
                  <c:x val="1.461988304093568E-2"/>
                  <c:y val="-1.0288669840969569E-16"/>
                </c:manualLayout>
              </c:layout>
              <c:showVal val="1"/>
            </c:dLbl>
            <c:dLbl>
              <c:idx val="1"/>
              <c:layout>
                <c:manualLayout>
                  <c:x val="8.771929824561403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1695906432748536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7.3099415204678463E-3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1.0233918128654942E-2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1.3157894736842221E-2"/>
                  <c:y val="0"/>
                </c:manualLayout>
              </c:layout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ПФ</c:v>
                </c:pt>
                <c:pt idx="1">
                  <c:v>АФ</c:v>
                </c:pt>
                <c:pt idx="2">
                  <c:v>ИЯиЛ</c:v>
                </c:pt>
                <c:pt idx="3">
                  <c:v>ФИЦТ</c:v>
                </c:pt>
                <c:pt idx="4">
                  <c:v>ФИЭП</c:v>
                </c:pt>
                <c:pt idx="5">
                  <c:v>ФМЕН</c:v>
                </c:pt>
              </c:strCache>
            </c:strRef>
          </c:cat>
          <c:val>
            <c:numRef>
              <c:f>Лист1!$D$2:$D$7</c:f>
              <c:numCache>
                <c:formatCode>0%</c:formatCode>
                <c:ptCount val="6"/>
                <c:pt idx="0">
                  <c:v>0.21000000000000002</c:v>
                </c:pt>
                <c:pt idx="1">
                  <c:v>0.4</c:v>
                </c:pt>
                <c:pt idx="2">
                  <c:v>0.78</c:v>
                </c:pt>
                <c:pt idx="3">
                  <c:v>0.39000000000000007</c:v>
                </c:pt>
                <c:pt idx="4">
                  <c:v>0.68</c:v>
                </c:pt>
                <c:pt idx="5">
                  <c:v>0.8</c:v>
                </c:pt>
              </c:numCache>
            </c:numRef>
          </c:val>
        </c:ser>
        <c:dLbls>
          <c:showVal val="1"/>
        </c:dLbls>
        <c:overlap val="-25"/>
        <c:axId val="67867776"/>
        <c:axId val="67869312"/>
      </c:barChart>
      <c:catAx>
        <c:axId val="678677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7869312"/>
        <c:crosses val="autoZero"/>
        <c:auto val="1"/>
        <c:lblAlgn val="ctr"/>
        <c:lblOffset val="100"/>
      </c:catAx>
      <c:valAx>
        <c:axId val="67869312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67867776"/>
        <c:crosses val="autoZero"/>
        <c:crossBetween val="between"/>
      </c:valAx>
    </c:plotArea>
    <c:legend>
      <c:legendPos val="t"/>
      <c:legendEntry>
        <c:idx val="2"/>
        <c:delete val="1"/>
      </c:legendEntry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участия респондентов от факультетов</c:v>
                </c:pt>
              </c:strCache>
            </c:strRef>
          </c:tx>
          <c:explosion val="25"/>
          <c:dPt>
            <c:idx val="0"/>
            <c:bubble3D val="1"/>
            <c:explosion val="0"/>
          </c:dPt>
          <c:dPt>
            <c:idx val="1"/>
            <c:bubble3D val="1"/>
            <c:explosion val="0"/>
          </c:dPt>
          <c:dPt>
            <c:idx val="2"/>
            <c:bubble3D val="1"/>
            <c:explosion val="0"/>
          </c:dPt>
          <c:dPt>
            <c:idx val="3"/>
            <c:bubble3D val="1"/>
            <c:explosion val="0"/>
          </c:dPt>
          <c:dPt>
            <c:idx val="4"/>
            <c:bubble3D val="1"/>
            <c:explosion val="0"/>
          </c:dPt>
          <c:dPt>
            <c:idx val="5"/>
            <c:bubble3D val="1"/>
            <c:explosion val="0"/>
          </c:dPt>
          <c:dLbls>
            <c:txPr>
              <a:bodyPr/>
              <a:lstStyle/>
              <a:p>
                <a:pPr>
                  <a:defRPr sz="180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CatName val="1"/>
            <c:showPercent val="1"/>
          </c:dLbls>
          <c:cat>
            <c:strRef>
              <c:f>Лист1!$A$2:$A$7</c:f>
              <c:strCache>
                <c:ptCount val="6"/>
                <c:pt idx="0">
                  <c:v>АФ</c:v>
                </c:pt>
                <c:pt idx="1">
                  <c:v>ИЯиЛ</c:v>
                </c:pt>
                <c:pt idx="2">
                  <c:v>ПФ</c:v>
                </c:pt>
                <c:pt idx="3">
                  <c:v>ФИЦТ</c:v>
                </c:pt>
                <c:pt idx="4">
                  <c:v>ФИЭП</c:v>
                </c:pt>
                <c:pt idx="5">
                  <c:v>ФМЭН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82</c:v>
                </c:pt>
                <c:pt idx="1">
                  <c:v>178</c:v>
                </c:pt>
                <c:pt idx="2">
                  <c:v>77</c:v>
                </c:pt>
                <c:pt idx="3">
                  <c:v>156</c:v>
                </c:pt>
                <c:pt idx="4">
                  <c:v>287</c:v>
                </c:pt>
                <c:pt idx="5">
                  <c:v>252</c:v>
                </c:pt>
              </c:numCache>
            </c:numRef>
          </c:val>
          <c:bubble3D val="1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</c:v>
                </c:pt>
              </c:strCache>
            </c:strRef>
          </c:tx>
          <c:dLbls>
            <c:showCatName val="1"/>
            <c:showPercent val="1"/>
          </c:dLbls>
          <c:cat>
            <c:strRef>
              <c:f>Лист1!$A$2:$A$7</c:f>
              <c:strCache>
                <c:ptCount val="6"/>
                <c:pt idx="0">
                  <c:v>АФ</c:v>
                </c:pt>
                <c:pt idx="1">
                  <c:v>ИЯиЛ</c:v>
                </c:pt>
                <c:pt idx="2">
                  <c:v>ПФ</c:v>
                </c:pt>
                <c:pt idx="3">
                  <c:v>ФИЦТ</c:v>
                </c:pt>
                <c:pt idx="4">
                  <c:v>ФИЭП</c:v>
                </c:pt>
                <c:pt idx="5">
                  <c:v>ФМЭН</c:v>
                </c:pt>
              </c:strCache>
            </c:strRef>
          </c:cat>
          <c:val>
            <c:numRef>
              <c:f>Лист1!$C$2:$C$7</c:f>
              <c:numCache>
                <c:formatCode>0%</c:formatCode>
                <c:ptCount val="6"/>
                <c:pt idx="0">
                  <c:v>8.0000000000000043E-2</c:v>
                </c:pt>
                <c:pt idx="1">
                  <c:v>0.17</c:v>
                </c:pt>
                <c:pt idx="2">
                  <c:v>8.0000000000000043E-2</c:v>
                </c:pt>
                <c:pt idx="3">
                  <c:v>0.15000000000000022</c:v>
                </c:pt>
                <c:pt idx="4">
                  <c:v>0.28000000000000008</c:v>
                </c:pt>
                <c:pt idx="5">
                  <c:v>0.24000000000000021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 респондентов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dPt>
            <c:idx val="0"/>
            <c:spPr>
              <a:solidFill>
                <a:schemeClr val="accent1"/>
              </a:solidFill>
              <a:ln>
                <a:solidFill>
                  <a:schemeClr val="accent2"/>
                </a:solidFill>
              </a:ln>
            </c:spPr>
          </c:dPt>
          <c:dPt>
            <c:idx val="1"/>
            <c:spPr>
              <a:solidFill>
                <a:srgbClr val="E97171"/>
              </a:solidFill>
              <a:ln>
                <a:solidFill>
                  <a:schemeClr val="accent2"/>
                </a:solidFill>
              </a:ln>
            </c:spPr>
          </c:dPt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Percent val="1"/>
          </c:dLbls>
          <c:cat>
            <c:strRef>
              <c:f>Лист1!$A$2:$A$3</c:f>
              <c:strCache>
                <c:ptCount val="2"/>
                <c:pt idx="0">
                  <c:v>Мужской</c:v>
                </c:pt>
                <c:pt idx="1">
                  <c:v>Женский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36</c:v>
                </c:pt>
                <c:pt idx="1">
                  <c:v>64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0.29819906192281614"/>
          <c:y val="0.10107488360253684"/>
          <c:w val="0.32335496257412388"/>
          <c:h val="6.7819427558632878E-2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2"/>
  <c:chart>
    <c:title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Программа «Рухани жаңғыру» - это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4.2454310428759287E-2"/>
                </c:manualLayout>
              </c:layout>
              <c:showVal val="1"/>
            </c:dLbl>
            <c:dLbl>
              <c:idx val="1"/>
              <c:layout>
                <c:manualLayout>
                  <c:x val="-1.3888888888888937E-3"/>
                  <c:y val="-3.9800916026961904E-2"/>
                </c:manualLayout>
              </c:layout>
              <c:showVal val="1"/>
            </c:dLbl>
            <c:dLbl>
              <c:idx val="2"/>
              <c:layout>
                <c:manualLayout>
                  <c:x val="2.7777777777777913E-3"/>
                  <c:y val="-4.2454310428759287E-2"/>
                </c:manualLayout>
              </c:layout>
              <c:showVal val="1"/>
            </c:dLbl>
            <c:dLbl>
              <c:idx val="3"/>
              <c:layout>
                <c:manualLayout>
                  <c:x val="1.5277777777777781E-2"/>
                  <c:y val="-4.510770483055688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0.13</c:v>
                </c:pt>
                <c:pt idx="1">
                  <c:v>0.75000000000000111</c:v>
                </c:pt>
                <c:pt idx="2">
                  <c:v>7.0000000000000021E-2</c:v>
                </c:pt>
                <c:pt idx="3" formatCode="0.00%">
                  <c:v>0.05</c:v>
                </c:pt>
              </c:numCache>
            </c:numRef>
          </c:val>
        </c:ser>
        <c:dLbls>
          <c:showVal val="1"/>
        </c:dLbls>
        <c:shape val="box"/>
        <c:axId val="69594112"/>
        <c:axId val="69600000"/>
        <c:axId val="0"/>
      </c:bar3DChart>
      <c:catAx>
        <c:axId val="69594112"/>
        <c:scaling>
          <c:orientation val="minMax"/>
        </c:scaling>
        <c:axPos val="b"/>
        <c:majorTickMark val="none"/>
        <c:tickLblPos val="nextTo"/>
        <c:crossAx val="69600000"/>
        <c:crosses val="autoZero"/>
        <c:auto val="1"/>
        <c:lblAlgn val="ctr"/>
        <c:lblOffset val="100"/>
      </c:catAx>
      <c:valAx>
        <c:axId val="69600000"/>
        <c:scaling>
          <c:orientation val="minMax"/>
        </c:scaling>
        <c:delete val="1"/>
        <c:axPos val="l"/>
        <c:numFmt formatCode="0%" sourceLinked="1"/>
        <c:majorTickMark val="none"/>
        <c:tickLblPos val="nextTo"/>
        <c:crossAx val="695941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2"/>
  <c:chart>
    <c:title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Программная статья Президента РК «Рухани жаңғыру: болашаққа бағдар» была опубликована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dLbl>
              <c:idx val="0"/>
              <c:layout>
                <c:manualLayout>
                  <c:x val="7.5616797900262675E-3"/>
                  <c:y val="-1.6261198577121966E-2"/>
                </c:manualLayout>
              </c:layout>
              <c:showVal val="1"/>
            </c:dLbl>
            <c:dLbl>
              <c:idx val="1"/>
              <c:layout>
                <c:manualLayout>
                  <c:x val="1.5432098765432705E-3"/>
                  <c:y val="-4.2090489913417531E-2"/>
                </c:manualLayout>
              </c:layout>
              <c:showVal val="1"/>
            </c:dLbl>
            <c:dLbl>
              <c:idx val="2"/>
              <c:layout>
                <c:manualLayout>
                  <c:x val="1.0802469135802505E-2"/>
                  <c:y val="-7.2956849183256692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0.79</c:v>
                </c:pt>
                <c:pt idx="1">
                  <c:v>0.16</c:v>
                </c:pt>
                <c:pt idx="2">
                  <c:v>0.05</c:v>
                </c:pt>
              </c:numCache>
            </c:numRef>
          </c:val>
        </c:ser>
        <c:dLbls>
          <c:showVal val="1"/>
        </c:dLbls>
        <c:shape val="box"/>
        <c:axId val="69639168"/>
        <c:axId val="69657344"/>
        <c:axId val="69497728"/>
      </c:bar3DChart>
      <c:catAx>
        <c:axId val="69639168"/>
        <c:scaling>
          <c:orientation val="minMax"/>
        </c:scaling>
        <c:axPos val="b"/>
        <c:majorTickMark val="none"/>
        <c:tickLblPos val="nextTo"/>
        <c:crossAx val="69657344"/>
        <c:crosses val="autoZero"/>
        <c:auto val="1"/>
        <c:lblAlgn val="ctr"/>
        <c:lblOffset val="100"/>
      </c:catAx>
      <c:valAx>
        <c:axId val="69657344"/>
        <c:scaling>
          <c:orientation val="minMax"/>
        </c:scaling>
        <c:delete val="1"/>
        <c:axPos val="l"/>
        <c:numFmt formatCode="0%" sourceLinked="1"/>
        <c:majorTickMark val="none"/>
        <c:tickLblPos val="nextTo"/>
        <c:crossAx val="69639168"/>
        <c:crosses val="autoZero"/>
        <c:crossBetween val="between"/>
      </c:valAx>
      <c:serAx>
        <c:axId val="69497728"/>
        <c:scaling>
          <c:orientation val="minMax"/>
        </c:scaling>
        <c:delete val="1"/>
        <c:axPos val="b"/>
        <c:tickLblPos val="nextTo"/>
        <c:crossAx val="69657344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9"/>
  <c:chart>
    <c:title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AngAx val="1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Какова основная цель перехода казахского языка с кириллицы на латиницу</c:v>
                </c:pt>
              </c:strCache>
            </c:strRef>
          </c:tx>
          <c:spPr>
            <a:solidFill>
              <a:srgbClr val="7030A0"/>
            </a:solidFill>
          </c:spPr>
          <c:dLbls>
            <c:dLbl>
              <c:idx val="0"/>
              <c:layout>
                <c:manualLayout>
                  <c:x val="0"/>
                  <c:y val="-3.0917808535993092E-2"/>
                </c:manualLayout>
              </c:layout>
              <c:showVal val="1"/>
            </c:dLbl>
            <c:dLbl>
              <c:idx val="1"/>
              <c:layout>
                <c:manualLayout>
                  <c:x val="4.1666666666666683E-3"/>
                  <c:y val="-3.3494292580659245E-2"/>
                </c:manualLayout>
              </c:layout>
              <c:showVal val="1"/>
            </c:dLbl>
            <c:dLbl>
              <c:idx val="2"/>
              <c:layout>
                <c:manualLayout>
                  <c:x val="2.7777777777777913E-3"/>
                  <c:y val="-2.5764840446660896E-2"/>
                </c:manualLayout>
              </c:layout>
              <c:showVal val="1"/>
            </c:dLbl>
            <c:dLbl>
              <c:idx val="3"/>
              <c:layout>
                <c:manualLayout>
                  <c:x val="1.6666557305336976E-2"/>
                  <c:y val="-4.3800228759323524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</c:v>
                </c:pt>
                <c:pt idx="1">
                  <c:v>0.16</c:v>
                </c:pt>
                <c:pt idx="2">
                  <c:v>0.55000000000000004</c:v>
                </c:pt>
                <c:pt idx="3">
                  <c:v>9.0000000000000024E-2</c:v>
                </c:pt>
              </c:numCache>
            </c:numRef>
          </c:val>
        </c:ser>
        <c:dLbls>
          <c:showVal val="1"/>
        </c:dLbls>
        <c:shape val="cylinder"/>
        <c:axId val="69712896"/>
        <c:axId val="69714688"/>
        <c:axId val="69499520"/>
      </c:bar3DChart>
      <c:catAx>
        <c:axId val="69712896"/>
        <c:scaling>
          <c:orientation val="minMax"/>
        </c:scaling>
        <c:axPos val="b"/>
        <c:majorTickMark val="none"/>
        <c:tickLblPos val="nextTo"/>
        <c:crossAx val="69714688"/>
        <c:crosses val="autoZero"/>
        <c:auto val="1"/>
        <c:lblAlgn val="ctr"/>
        <c:lblOffset val="100"/>
      </c:catAx>
      <c:valAx>
        <c:axId val="69714688"/>
        <c:scaling>
          <c:orientation val="minMax"/>
        </c:scaling>
        <c:delete val="1"/>
        <c:axPos val="l"/>
        <c:numFmt formatCode="0%" sourceLinked="1"/>
        <c:majorTickMark val="none"/>
        <c:tickLblPos val="nextTo"/>
        <c:crossAx val="69712896"/>
        <c:crosses val="autoZero"/>
        <c:crossBetween val="between"/>
      </c:valAx>
      <c:serAx>
        <c:axId val="69499520"/>
        <c:scaling>
          <c:orientation val="minMax"/>
        </c:scaling>
        <c:delete val="1"/>
        <c:axPos val="b"/>
        <c:majorTickMark val="none"/>
        <c:tickLblPos val="nextTo"/>
        <c:crossAx val="69714688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AngAx val="1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В чем состоит главная идея проекта «Новое гуманитарное знание. 100 новых учебников на казахском языке»</c:v>
                </c:pt>
              </c:strCache>
            </c:strRef>
          </c:tx>
          <c:spPr>
            <a:solidFill>
              <a:srgbClr val="73BA3E"/>
            </a:solidFill>
          </c:spPr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0.45</c:v>
                </c:pt>
                <c:pt idx="1">
                  <c:v>0.15000000000000024</c:v>
                </c:pt>
                <c:pt idx="2">
                  <c:v>0.22</c:v>
                </c:pt>
                <c:pt idx="3">
                  <c:v>0.18000000000000024</c:v>
                </c:pt>
              </c:numCache>
            </c:numRef>
          </c:val>
        </c:ser>
        <c:dLbls>
          <c:showVal val="1"/>
        </c:dLbls>
        <c:shape val="cone"/>
        <c:axId val="71273472"/>
        <c:axId val="71299840"/>
        <c:axId val="69660672"/>
      </c:bar3DChart>
      <c:catAx>
        <c:axId val="71273472"/>
        <c:scaling>
          <c:orientation val="minMax"/>
        </c:scaling>
        <c:axPos val="b"/>
        <c:majorTickMark val="none"/>
        <c:tickLblPos val="nextTo"/>
        <c:crossAx val="71299840"/>
        <c:crosses val="autoZero"/>
        <c:auto val="1"/>
        <c:lblAlgn val="ctr"/>
        <c:lblOffset val="100"/>
      </c:catAx>
      <c:valAx>
        <c:axId val="71299840"/>
        <c:scaling>
          <c:orientation val="minMax"/>
        </c:scaling>
        <c:delete val="1"/>
        <c:axPos val="l"/>
        <c:numFmt formatCode="0%" sourceLinked="1"/>
        <c:majorTickMark val="none"/>
        <c:tickLblPos val="nextTo"/>
        <c:crossAx val="71273472"/>
        <c:crosses val="autoZero"/>
        <c:crossBetween val="between"/>
      </c:valAx>
      <c:serAx>
        <c:axId val="69660672"/>
        <c:scaling>
          <c:orientation val="minMax"/>
        </c:scaling>
        <c:delete val="1"/>
        <c:axPos val="b"/>
        <c:tickLblPos val="nextTo"/>
        <c:crossAx val="71299840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8" y="366"/>
            <a:ext cx="9143024" cy="68572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714355"/>
            <a:ext cx="9144000" cy="3463197"/>
          </a:xfrm>
        </p:spPr>
        <p:txBody>
          <a:bodyPr>
            <a:noAutofit/>
          </a:bodyPr>
          <a:lstStyle/>
          <a:p>
            <a:pPr algn="ctr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Итоги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анкетирования студентов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определению содержания и форм работы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реализации общенациональной программы «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Рухани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жаңғыру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351692"/>
          <a:ext cx="8581292" cy="4577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Содержимое 2"/>
          <p:cNvSpPr txBox="1">
            <a:spLocks/>
          </p:cNvSpPr>
          <p:nvPr/>
        </p:nvSpPr>
        <p:spPr>
          <a:xfrm>
            <a:off x="914400" y="4206026"/>
            <a:ext cx="8229600" cy="2268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Восстановление тенденций 1929-1940-х годов развития казахского языка на латинской основе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Расширение сферы использования английского языка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Ускорение интеграции Казахстана в мировое информационное, цифровое, научное, культурное пространство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Интеграция Казахстана и тюркских государств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360485"/>
          <a:ext cx="8352692" cy="4026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785786" y="4357694"/>
            <a:ext cx="7872410" cy="21970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Получение студентами знаний, соответствующих высшим научным стандартам 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Коренное изменение системы высшего образования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Просвещение молодого поколения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Развитие социально-гуманитарной сферы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37392"/>
          <a:ext cx="8704385" cy="3977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553914" y="4071942"/>
            <a:ext cx="8175719" cy="223214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Озеленение населенного пункта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Просвещение жителей об истории родного края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Археологические раскопки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Массовое привлечение населения к изучению родного края и решению социальных проблем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Воспитание казахстанского патриотизма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98938"/>
          <a:ext cx="8194431" cy="4630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896815" y="4786322"/>
            <a:ext cx="8247185" cy="1658440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+mj-lt"/>
              <a:buAutoNum type="alphaUcPeriod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Увековечивание имен великих людей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+mj-lt"/>
              <a:buAutoNum type="alphaUcPeriod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Просвещение жителей об истории родного края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+mj-lt"/>
              <a:buAutoNum type="alphaUcPeriod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Массовые археологические раскопки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+mj-lt"/>
              <a:buAutoNum type="alphaUcPeriod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Создание памятных мест для паломничества и культурного обогащения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+mj-lt"/>
              <a:buAutoNum type="alphaUcPeriod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Развитие внутреннего и внешнего туризма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5508"/>
          <a:ext cx="8510954" cy="4395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285720" y="4357694"/>
            <a:ext cx="8715436" cy="1768469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+mj-lt"/>
              <a:buAutoNum type="alphaUcPeriod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Идей успешности, конкурентоспособности, прагматизма и культа знаний на примерах истории жизни конкретных людей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+mj-lt"/>
              <a:buAutoNum type="alphaUcPeriod"/>
              <a:tabLst/>
              <a:defRPr/>
            </a:pPr>
            <a:r>
              <a:rPr kumimoji="0" lang="ru-RU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Медийных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личностей с целью рекламы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+mj-lt"/>
              <a:buAutoNum type="alphaUcPeriod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Молодых амбициозных личностей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+mj-lt"/>
              <a:buAutoNum type="alphaUcPeriod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Идеи разного происхождения – равных возможностей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448408"/>
          <a:ext cx="7913077" cy="426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457200" y="4429133"/>
            <a:ext cx="8272434" cy="205959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Популяризация казахстанской культуры 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Ознакомление мира с современными достижениями отечественной культуры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Придание импульса в развитии казахстанской культуры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Возрождение традиционной культуры казахов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298938"/>
          <a:ext cx="8343900" cy="3844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134470" y="4000504"/>
            <a:ext cx="9009529" cy="28574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«Переход казахского языка на латиницу»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«Новое гуманитарное знание. 100 новых учебников на казахском языке»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«Туған жер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«Сакральная география Казахстана»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«Современная казахстанская культура в глобальном мире»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149470"/>
          <a:ext cx="8308731" cy="4779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1186962" y="4888523"/>
            <a:ext cx="6522685" cy="134522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Республиканский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Областной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Городской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Вузовский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Факультетский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Кафедральный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700" y="193431"/>
          <a:ext cx="8401538" cy="4235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967154" y="4357694"/>
            <a:ext cx="7891126" cy="2359630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Диалоговая площадка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Дебаты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Конференция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Фестиваль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Конкурс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Встреча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buFont typeface="+mj-lt"/>
              <a:buAutoNum type="alphaUcPeriod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Другое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33082"/>
          <a:ext cx="8292353" cy="3910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1201271" y="4071942"/>
            <a:ext cx="7530353" cy="278605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457200" lvl="0" indent="-457200">
              <a:buFont typeface="+mj-lt"/>
              <a:buAutoNum type="alphaU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Акции</a:t>
            </a:r>
          </a:p>
          <a:p>
            <a:pPr marL="457200" lvl="0" indent="-457200">
              <a:buFont typeface="+mj-lt"/>
              <a:buAutoNum type="alphaU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Встречи</a:t>
            </a:r>
          </a:p>
          <a:p>
            <a:pPr marL="457200" lvl="0" indent="-457200">
              <a:buFont typeface="+mj-lt"/>
              <a:buAutoNum type="alphaU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Дебаты</a:t>
            </a:r>
          </a:p>
          <a:p>
            <a:pPr marL="457200" lvl="0" indent="-457200">
              <a:buFont typeface="+mj-lt"/>
              <a:buAutoNum type="alphaU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Лекции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Конференции</a:t>
            </a:r>
          </a:p>
          <a:p>
            <a:pPr marL="457200" lvl="0" indent="-457200">
              <a:buFont typeface="+mj-lt"/>
              <a:buAutoNum type="alphaU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Концерты</a:t>
            </a:r>
          </a:p>
          <a:p>
            <a:pPr marL="457200" lvl="0" indent="-457200">
              <a:buFont typeface="+mj-lt"/>
              <a:buAutoNum type="alphaU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Другое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EXPO,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дельфийские игры, языковые диктанты, КВН,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наурыз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масленица, кинолектории, круглые столы, кураторские часы, фестивали)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анкетирования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25625"/>
            <a:ext cx="9143999" cy="4351338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уровня ознакомления студентов вуза с общенациональной программой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Рухани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жаңғыру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сбор предложений/рекомендаций для совершенствования содержания и форм работы по ее реализации в молодежной среде.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9468"/>
          <a:ext cx="9038492" cy="427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1237129" y="4268886"/>
            <a:ext cx="6436659" cy="258911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457200" lvl="0" indent="-457200">
              <a:buFont typeface="+mj-lt"/>
              <a:buAutoNum type="alpha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Круглый стол</a:t>
            </a:r>
          </a:p>
          <a:p>
            <a:pPr marL="457200" lvl="0" indent="-457200">
              <a:buFont typeface="+mj-lt"/>
              <a:buAutoNum type="alpha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Семинар</a:t>
            </a:r>
          </a:p>
          <a:p>
            <a:pPr marL="457200" lvl="0" indent="-457200">
              <a:buFont typeface="+mj-lt"/>
              <a:buAutoNum type="alpha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Конференция</a:t>
            </a:r>
          </a:p>
          <a:p>
            <a:pPr marL="457200" lvl="0" indent="-457200">
              <a:buFont typeface="+mj-lt"/>
              <a:buAutoNum type="alpha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Лекция</a:t>
            </a:r>
          </a:p>
          <a:p>
            <a:pPr marL="457200" lvl="0" indent="-457200">
              <a:buFont typeface="+mj-lt"/>
              <a:buAutoNum type="alpha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Конкурс</a:t>
            </a:r>
          </a:p>
          <a:p>
            <a:pPr marL="457200" lvl="0" indent="-457200">
              <a:buFont typeface="+mj-lt"/>
              <a:buAutoNum type="alpha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Кураторский час</a:t>
            </a:r>
          </a:p>
          <a:p>
            <a:pPr marL="457200" lvl="0" indent="-457200">
              <a:buFont typeface="+mj-lt"/>
              <a:buAutoNum type="alpha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Другое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54977"/>
          <a:ext cx="8598877" cy="4102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1415563" y="4143380"/>
            <a:ext cx="7728438" cy="271462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457200" lvl="0" indent="-457200">
              <a:buFont typeface="+mj-lt"/>
              <a:buAutoNum type="alpha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Дебаты</a:t>
            </a:r>
          </a:p>
          <a:p>
            <a:pPr marL="457200" lvl="0" indent="-457200">
              <a:buFont typeface="+mj-lt"/>
              <a:buAutoNum type="alphaU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Инфографика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Семинары</a:t>
            </a:r>
          </a:p>
          <a:p>
            <a:pPr marL="457200" lvl="0" indent="-457200">
              <a:buFont typeface="+mj-lt"/>
              <a:buAutoNum type="alpha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Неформальные встречи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Интелектуальные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игры,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квесты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викторины, конкурсы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Флешмобы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Другое (экскурсии, дискуссии, фотовыставки,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онлайн-конференции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онлайн-диалоговые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площадки, литературные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гостинные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ТВ шоу и т.д.)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Всё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устраивает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237392"/>
          <a:ext cx="8730763" cy="4906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824753" y="4572008"/>
            <a:ext cx="7207624" cy="22859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57200" lvl="0" indent="-457200">
              <a:buFont typeface="+mj-lt"/>
              <a:buAutoNum type="alphaU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Волонтерство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Популяризация программы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Рухани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жаңғыру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Участвовать в различных мероприятиях</a:t>
            </a:r>
          </a:p>
          <a:p>
            <a:pPr marL="457200" lvl="0" indent="-457200">
              <a:buFont typeface="+mj-lt"/>
              <a:buAutoNum type="alphaU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могу помочь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066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5961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23192"/>
          <a:ext cx="9144000" cy="4668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598050" y="546847"/>
            <a:ext cx="8545950" cy="421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Участие студентов факультетов СКГУ им. М. </a:t>
            </a:r>
            <a:r>
              <a:rPr kumimoji="0" lang="ru-RU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Козыбаева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в анкетировании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0" y="685800"/>
          <a:ext cx="8897815" cy="6172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одержимое 2"/>
          <p:cNvSpPr txBox="1">
            <a:spLocks/>
          </p:cNvSpPr>
          <p:nvPr/>
        </p:nvSpPr>
        <p:spPr>
          <a:xfrm>
            <a:off x="123266" y="766655"/>
            <a:ext cx="8545950" cy="421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defRPr sz="2400" b="1" i="0" u="none" strike="noStrike" kern="1200" baseline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ru-RU" sz="2400" dirty="0" smtClean="0"/>
              <a:t>Участие в анкетировании респондентов факультетов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4786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1111157" y="4589929"/>
            <a:ext cx="8032843" cy="12833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Программа, ориентированная на благоустройство населенных пунктов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Программная статья Главы государства, ориентированная на возрождение духовных ценностей </a:t>
            </a:r>
            <a:r>
              <a:rPr kumimoji="0" lang="ru-RU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казахстанцев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с учетом всех современных рисков и вызовов глобализации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Программа,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ориентированная только на помощь социально уязвимым слоям населения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Программная статья Главы государства, ориентированная на развитие малого и среднего бизнеса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597877"/>
          <a:ext cx="8827478" cy="4259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428596" y="4572008"/>
            <a:ext cx="2857520" cy="1268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12 апреля 2017 года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 октября 2018 года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8 января 2019 года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684</Words>
  <Application>Microsoft Office PowerPoint</Application>
  <PresentationFormat>Экран (4:3)</PresentationFormat>
  <Paragraphs>165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Слайд 1</vt:lpstr>
      <vt:lpstr>Цель анкетирования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PD5100</cp:lastModifiedBy>
  <cp:revision>76</cp:revision>
  <dcterms:created xsi:type="dcterms:W3CDTF">2018-09-04T12:10:47Z</dcterms:created>
  <dcterms:modified xsi:type="dcterms:W3CDTF">2019-03-13T10:08:12Z</dcterms:modified>
</cp:coreProperties>
</file>