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handoutMasterIdLst>
    <p:handoutMasterId r:id="rId28"/>
  </p:handoutMasterIdLst>
  <p:sldIdLst>
    <p:sldId id="305" r:id="rId3"/>
    <p:sldId id="257" r:id="rId4"/>
    <p:sldId id="269" r:id="rId5"/>
    <p:sldId id="267" r:id="rId6"/>
    <p:sldId id="308" r:id="rId7"/>
    <p:sldId id="321" r:id="rId8"/>
    <p:sldId id="322" r:id="rId9"/>
    <p:sldId id="306" r:id="rId10"/>
    <p:sldId id="260" r:id="rId11"/>
    <p:sldId id="272" r:id="rId12"/>
    <p:sldId id="290" r:id="rId13"/>
    <p:sldId id="292" r:id="rId14"/>
    <p:sldId id="303" r:id="rId15"/>
    <p:sldId id="298" r:id="rId16"/>
    <p:sldId id="317" r:id="rId17"/>
    <p:sldId id="318" r:id="rId18"/>
    <p:sldId id="319" r:id="rId19"/>
    <p:sldId id="320" r:id="rId20"/>
    <p:sldId id="309" r:id="rId21"/>
    <p:sldId id="312" r:id="rId22"/>
    <p:sldId id="313" r:id="rId23"/>
    <p:sldId id="324" r:id="rId24"/>
    <p:sldId id="325" r:id="rId25"/>
    <p:sldId id="323" r:id="rId2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87" autoAdjust="0"/>
    <p:restoredTop sz="94660"/>
  </p:normalViewPr>
  <p:slideViewPr>
    <p:cSldViewPr>
      <p:cViewPr>
        <p:scale>
          <a:sx n="81" d="100"/>
          <a:sy n="81" d="100"/>
        </p:scale>
        <p:origin x="-175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51.jpeg"/><Relationship Id="rId1" Type="http://schemas.openxmlformats.org/officeDocument/2006/relationships/image" Target="../media/image41.jpeg"/><Relationship Id="rId5" Type="http://schemas.openxmlformats.org/officeDocument/2006/relationships/image" Target="../media/image81.jpeg"/><Relationship Id="rId4" Type="http://schemas.openxmlformats.org/officeDocument/2006/relationships/image" Target="../media/image7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6D9A9-81EF-4115-817C-F8223AA1790C}" type="doc">
      <dgm:prSet loTypeId="urn:microsoft.com/office/officeart/2005/8/layout/hList7#1" loCatId="list" qsTypeId="urn:microsoft.com/office/officeart/2005/8/quickstyle/simple1" qsCatId="simple" csTypeId="urn:microsoft.com/office/officeart/2005/8/colors/colorful2" csCatId="colorful" phldr="1"/>
      <dgm:spPr/>
    </dgm:pt>
    <dgm:pt modelId="{95C4AC12-32B1-4D31-BFB2-344471A5F74F}">
      <dgm:prSet phldrT="[Текст]" custT="1"/>
      <dgm:spPr/>
      <dgm:t>
        <a:bodyPr/>
        <a:lstStyle/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Дошкольное воспитание и обучение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E39E3573-8998-485E-8120-3477EC94CC18}" type="parTrans" cxnId="{EC15B4A4-0F44-4C48-B6FE-8FCB5269D021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8D1DA0B8-85FD-42B8-8662-840CF42A68E0}" type="sibTrans" cxnId="{EC15B4A4-0F44-4C48-B6FE-8FCB5269D021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37424DC9-F353-4956-81AF-A138E449DE04}">
      <dgm:prSet phldrT="[Текст]" custT="1"/>
      <dgm:spPr/>
      <dgm:t>
        <a:bodyPr/>
        <a:lstStyle/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Начальное образование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648C730B-2D7E-4F4E-9F9D-1BA2FB682C71}" type="parTrans" cxnId="{6F4BB0EF-9D56-4116-9BB3-462388CAFD3B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68E11996-333F-4FA4-B017-046B6E94C3FE}" type="sibTrans" cxnId="{6F4BB0EF-9D56-4116-9BB3-462388CAFD3B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B0620C15-7286-453A-A6E7-7974839E9AF4}">
      <dgm:prSet phldrT="[Текст]" custT="1"/>
      <dgm:spPr/>
      <dgm:t>
        <a:bodyPr/>
        <a:lstStyle/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Основное среднее образование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17244B63-A4E5-4435-AEB7-787449A1AC92}" type="parTrans" cxnId="{002E5487-87D2-43C5-ABD5-9CF59830CC3B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C4061806-1117-45D8-B9F5-8FD2C8FA4B9E}" type="sibTrans" cxnId="{002E5487-87D2-43C5-ABD5-9CF59830CC3B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12FE4476-F08D-4B3E-B6B1-8A0770C21376}">
      <dgm:prSet custT="1"/>
      <dgm:spPr/>
      <dgm:t>
        <a:bodyPr/>
        <a:lstStyle/>
        <a:p>
          <a:r>
            <a:rPr lang="ru-RU" sz="1200" b="1" dirty="0" smtClean="0">
              <a:latin typeface="Arial" pitchFamily="34" charset="0"/>
              <a:cs typeface="Arial" pitchFamily="34" charset="0"/>
            </a:rPr>
            <a:t>Физическая культура и спорт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13700F84-92B8-444A-8D86-09CF16662CAD}" type="parTrans" cxnId="{0B7BEA35-D852-4A2D-BAB0-F4D87180967D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87EC2952-FAE6-4185-8B68-A4373E1BC3D0}" type="sibTrans" cxnId="{0B7BEA35-D852-4A2D-BAB0-F4D87180967D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4E608D16-36D8-4CAD-A862-F60079DC11D4}">
      <dgm:prSet custT="1"/>
      <dgm:spPr/>
      <dgm:t>
        <a:bodyPr/>
        <a:lstStyle/>
        <a:p>
          <a:r>
            <a:rPr lang="ru-RU" sz="1200" b="1" dirty="0" err="1" smtClean="0">
              <a:latin typeface="Arial" pitchFamily="34" charset="0"/>
              <a:cs typeface="Arial" pitchFamily="34" charset="0"/>
            </a:rPr>
            <a:t>Профессио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1200" b="1" dirty="0" err="1" smtClean="0">
              <a:latin typeface="Arial" pitchFamily="34" charset="0"/>
              <a:cs typeface="Arial" pitchFamily="34" charset="0"/>
            </a:rPr>
            <a:t>нальное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 обучение     (по отраслям)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380E7578-1459-4993-AEE0-27266E14F940}" type="parTrans" cxnId="{8FFF183C-27AA-4392-A661-E59BA149E2BE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1BA4F357-F755-4D06-9DC3-FDEBC1BB6E4E}" type="sibTrans" cxnId="{8FFF183C-27AA-4392-A661-E59BA149E2BE}">
      <dgm:prSet/>
      <dgm:spPr/>
      <dgm:t>
        <a:bodyPr/>
        <a:lstStyle/>
        <a:p>
          <a:endParaRPr lang="ru-RU" sz="1200" b="1">
            <a:latin typeface="Arial" pitchFamily="34" charset="0"/>
            <a:cs typeface="Arial" pitchFamily="34" charset="0"/>
          </a:endParaRPr>
        </a:p>
      </dgm:t>
    </dgm:pt>
    <dgm:pt modelId="{85E2D95A-514F-464C-9E22-7B28ABD2D3B7}" type="pres">
      <dgm:prSet presAssocID="{FB76D9A9-81EF-4115-817C-F8223AA1790C}" presName="Name0" presStyleCnt="0">
        <dgm:presLayoutVars>
          <dgm:dir/>
          <dgm:resizeHandles val="exact"/>
        </dgm:presLayoutVars>
      </dgm:prSet>
      <dgm:spPr/>
    </dgm:pt>
    <dgm:pt modelId="{7A5C6F87-B57E-4AEF-B2D3-0638256F1F9E}" type="pres">
      <dgm:prSet presAssocID="{FB76D9A9-81EF-4115-817C-F8223AA1790C}" presName="fgShape" presStyleLbl="fgShp" presStyleIdx="0" presStyleCnt="1" custScaleY="191415" custLinFactNeighborX="165" custLinFactNeighborY="-24216"/>
      <dgm:spPr/>
    </dgm:pt>
    <dgm:pt modelId="{16952B8D-B630-40BC-B434-DADD4DDFA887}" type="pres">
      <dgm:prSet presAssocID="{FB76D9A9-81EF-4115-817C-F8223AA1790C}" presName="linComp" presStyleCnt="0"/>
      <dgm:spPr/>
    </dgm:pt>
    <dgm:pt modelId="{C1CD319F-16F5-422F-B3FB-CA1F4CA66987}" type="pres">
      <dgm:prSet presAssocID="{95C4AC12-32B1-4D31-BFB2-344471A5F74F}" presName="compNode" presStyleCnt="0"/>
      <dgm:spPr/>
    </dgm:pt>
    <dgm:pt modelId="{6B2D997F-A182-4CE8-8C53-002CE55340B4}" type="pres">
      <dgm:prSet presAssocID="{95C4AC12-32B1-4D31-BFB2-344471A5F74F}" presName="bkgdShape" presStyleLbl="node1" presStyleIdx="0" presStyleCnt="5"/>
      <dgm:spPr/>
      <dgm:t>
        <a:bodyPr/>
        <a:lstStyle/>
        <a:p>
          <a:endParaRPr lang="ru-RU"/>
        </a:p>
      </dgm:t>
    </dgm:pt>
    <dgm:pt modelId="{8BC5525F-9C69-4E74-A1E3-68F7F9C3F5DF}" type="pres">
      <dgm:prSet presAssocID="{95C4AC12-32B1-4D31-BFB2-344471A5F74F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FDAF0-5564-4E4A-8C46-F75EF62C5AD3}" type="pres">
      <dgm:prSet presAssocID="{95C4AC12-32B1-4D31-BFB2-344471A5F74F}" presName="invisiNode" presStyleLbl="node1" presStyleIdx="0" presStyleCnt="5"/>
      <dgm:spPr/>
    </dgm:pt>
    <dgm:pt modelId="{A89B6F14-6BB5-49DE-BCAD-2FAC1C186E59}" type="pres">
      <dgm:prSet presAssocID="{95C4AC12-32B1-4D31-BFB2-344471A5F74F}" presName="imagNode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2000" r="-32000"/>
          </a:stretch>
        </a:blipFill>
      </dgm:spPr>
    </dgm:pt>
    <dgm:pt modelId="{FD4C411A-A098-4450-A11C-743F8D5735B2}" type="pres">
      <dgm:prSet presAssocID="{8D1DA0B8-85FD-42B8-8662-840CF42A68E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A80D251-5720-4531-9B0E-246A7252676B}" type="pres">
      <dgm:prSet presAssocID="{12FE4476-F08D-4B3E-B6B1-8A0770C21376}" presName="compNode" presStyleCnt="0"/>
      <dgm:spPr/>
    </dgm:pt>
    <dgm:pt modelId="{641714B3-5D48-49F6-B791-0645177C6BAB}" type="pres">
      <dgm:prSet presAssocID="{12FE4476-F08D-4B3E-B6B1-8A0770C21376}" presName="bkgdShape" presStyleLbl="node1" presStyleIdx="1" presStyleCnt="5"/>
      <dgm:spPr/>
      <dgm:t>
        <a:bodyPr/>
        <a:lstStyle/>
        <a:p>
          <a:endParaRPr lang="ru-RU"/>
        </a:p>
      </dgm:t>
    </dgm:pt>
    <dgm:pt modelId="{E4FA5EDF-E46B-4469-A298-E0373E8D2BA8}" type="pres">
      <dgm:prSet presAssocID="{12FE4476-F08D-4B3E-B6B1-8A0770C21376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54F0E-4A00-4FD0-95EF-E39F351796E5}" type="pres">
      <dgm:prSet presAssocID="{12FE4476-F08D-4B3E-B6B1-8A0770C21376}" presName="invisiNode" presStyleLbl="node1" presStyleIdx="1" presStyleCnt="5"/>
      <dgm:spPr/>
    </dgm:pt>
    <dgm:pt modelId="{A9688999-B842-4E30-986A-360AD5C1EBE1}" type="pres">
      <dgm:prSet presAssocID="{12FE4476-F08D-4B3E-B6B1-8A0770C21376}" presName="imagNode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42000" r="-42000"/>
          </a:stretch>
        </a:blipFill>
      </dgm:spPr>
    </dgm:pt>
    <dgm:pt modelId="{76181062-92B8-4F32-AB5E-593AC7BE7195}" type="pres">
      <dgm:prSet presAssocID="{87EC2952-FAE6-4185-8B68-A4373E1BC3D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8BF61C4-1E21-462A-9F57-BCA42E6AFA51}" type="pres">
      <dgm:prSet presAssocID="{4E608D16-36D8-4CAD-A862-F60079DC11D4}" presName="compNode" presStyleCnt="0"/>
      <dgm:spPr/>
    </dgm:pt>
    <dgm:pt modelId="{F6D8093A-59F0-47C8-84EB-97939540B391}" type="pres">
      <dgm:prSet presAssocID="{4E608D16-36D8-4CAD-A862-F60079DC11D4}" presName="bkgdShape" presStyleLbl="node1" presStyleIdx="2" presStyleCnt="5"/>
      <dgm:spPr/>
      <dgm:t>
        <a:bodyPr/>
        <a:lstStyle/>
        <a:p>
          <a:endParaRPr lang="ru-RU"/>
        </a:p>
      </dgm:t>
    </dgm:pt>
    <dgm:pt modelId="{4BE93C2B-8F56-480C-9D5C-07C25CB46B2C}" type="pres">
      <dgm:prSet presAssocID="{4E608D16-36D8-4CAD-A862-F60079DC11D4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C8BCA-7AC9-424E-8B02-BD0BF5D73602}" type="pres">
      <dgm:prSet presAssocID="{4E608D16-36D8-4CAD-A862-F60079DC11D4}" presName="invisiNode" presStyleLbl="node1" presStyleIdx="2" presStyleCnt="5"/>
      <dgm:spPr/>
    </dgm:pt>
    <dgm:pt modelId="{9778B1F4-ED53-456F-85AF-B88930B25EF5}" type="pres">
      <dgm:prSet presAssocID="{4E608D16-36D8-4CAD-A862-F60079DC11D4}" presName="imagNode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2000" r="-32000"/>
          </a:stretch>
        </a:blipFill>
      </dgm:spPr>
    </dgm:pt>
    <dgm:pt modelId="{86E32FC3-C963-4A9B-B24B-4506BFA83A8D}" type="pres">
      <dgm:prSet presAssocID="{1BA4F357-F755-4D06-9DC3-FDEBC1BB6E4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8CBAAF4-0B83-449D-9DA7-2357D790D59C}" type="pres">
      <dgm:prSet presAssocID="{37424DC9-F353-4956-81AF-A138E449DE04}" presName="compNode" presStyleCnt="0"/>
      <dgm:spPr/>
    </dgm:pt>
    <dgm:pt modelId="{2D5EB12A-3421-4D3E-B4A2-F5F8D828B514}" type="pres">
      <dgm:prSet presAssocID="{37424DC9-F353-4956-81AF-A138E449DE04}" presName="bkgdShape" presStyleLbl="node1" presStyleIdx="3" presStyleCnt="5"/>
      <dgm:spPr/>
      <dgm:t>
        <a:bodyPr/>
        <a:lstStyle/>
        <a:p>
          <a:endParaRPr lang="ru-RU"/>
        </a:p>
      </dgm:t>
    </dgm:pt>
    <dgm:pt modelId="{2469FFBC-9C85-4A9F-BA39-4082EBEE9444}" type="pres">
      <dgm:prSet presAssocID="{37424DC9-F353-4956-81AF-A138E449DE04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30859-29F1-4E8A-8A01-7687E6F606D2}" type="pres">
      <dgm:prSet presAssocID="{37424DC9-F353-4956-81AF-A138E449DE04}" presName="invisiNode" presStyleLbl="node1" presStyleIdx="3" presStyleCnt="5"/>
      <dgm:spPr/>
    </dgm:pt>
    <dgm:pt modelId="{FE7AAB37-AE1E-42DD-ACB5-F87366A2394E}" type="pres">
      <dgm:prSet presAssocID="{37424DC9-F353-4956-81AF-A138E449DE04}" presName="imagNode" presStyleLbl="fgImgPlace1" presStyleIdx="3" presStyleCnt="5" custLinFactNeighborX="4344" custLinFactNeighborY="511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3000" r="-33000"/>
          </a:stretch>
        </a:blipFill>
      </dgm:spPr>
    </dgm:pt>
    <dgm:pt modelId="{FA3EF1B9-0010-46A8-80A8-DA850C1FB827}" type="pres">
      <dgm:prSet presAssocID="{68E11996-333F-4FA4-B017-046B6E94C3F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85C02D1-48FD-4850-8764-9C4AD6BA4444}" type="pres">
      <dgm:prSet presAssocID="{B0620C15-7286-453A-A6E7-7974839E9AF4}" presName="compNode" presStyleCnt="0"/>
      <dgm:spPr/>
    </dgm:pt>
    <dgm:pt modelId="{1B16B85C-F079-4D6A-8FC9-6601C1909CA2}" type="pres">
      <dgm:prSet presAssocID="{B0620C15-7286-453A-A6E7-7974839E9AF4}" presName="bkgdShape" presStyleLbl="node1" presStyleIdx="4" presStyleCnt="5" custLinFactNeighborX="366" custLinFactNeighborY="1266"/>
      <dgm:spPr/>
      <dgm:t>
        <a:bodyPr/>
        <a:lstStyle/>
        <a:p>
          <a:endParaRPr lang="ru-RU"/>
        </a:p>
      </dgm:t>
    </dgm:pt>
    <dgm:pt modelId="{5CA5047B-46BE-4F0C-862E-1760AFCFD0C6}" type="pres">
      <dgm:prSet presAssocID="{B0620C15-7286-453A-A6E7-7974839E9AF4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7F953C-DEC1-46F6-8625-A6797200E4B1}" type="pres">
      <dgm:prSet presAssocID="{B0620C15-7286-453A-A6E7-7974839E9AF4}" presName="invisiNode" presStyleLbl="node1" presStyleIdx="4" presStyleCnt="5"/>
      <dgm:spPr/>
    </dgm:pt>
    <dgm:pt modelId="{7A8A9EE9-8EB2-4D99-AF76-4EC6DEC1EC63}" type="pres">
      <dgm:prSet presAssocID="{B0620C15-7286-453A-A6E7-7974839E9AF4}" presName="imagNode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32000" r="-32000"/>
          </a:stretch>
        </a:blipFill>
      </dgm:spPr>
    </dgm:pt>
  </dgm:ptLst>
  <dgm:cxnLst>
    <dgm:cxn modelId="{6F4BB0EF-9D56-4116-9BB3-462388CAFD3B}" srcId="{FB76D9A9-81EF-4115-817C-F8223AA1790C}" destId="{37424DC9-F353-4956-81AF-A138E449DE04}" srcOrd="3" destOrd="0" parTransId="{648C730B-2D7E-4F4E-9F9D-1BA2FB682C71}" sibTransId="{68E11996-333F-4FA4-B017-046B6E94C3FE}"/>
    <dgm:cxn modelId="{5A474A10-AFC3-4412-89CE-1584C42E2BDC}" type="presOf" srcId="{37424DC9-F353-4956-81AF-A138E449DE04}" destId="{2469FFBC-9C85-4A9F-BA39-4082EBEE9444}" srcOrd="1" destOrd="0" presId="urn:microsoft.com/office/officeart/2005/8/layout/hList7#1"/>
    <dgm:cxn modelId="{AEA257B7-F8EE-4491-81DF-091681BE5F98}" type="presOf" srcId="{8D1DA0B8-85FD-42B8-8662-840CF42A68E0}" destId="{FD4C411A-A098-4450-A11C-743F8D5735B2}" srcOrd="0" destOrd="0" presId="urn:microsoft.com/office/officeart/2005/8/layout/hList7#1"/>
    <dgm:cxn modelId="{EC15B4A4-0F44-4C48-B6FE-8FCB5269D021}" srcId="{FB76D9A9-81EF-4115-817C-F8223AA1790C}" destId="{95C4AC12-32B1-4D31-BFB2-344471A5F74F}" srcOrd="0" destOrd="0" parTransId="{E39E3573-8998-485E-8120-3477EC94CC18}" sibTransId="{8D1DA0B8-85FD-42B8-8662-840CF42A68E0}"/>
    <dgm:cxn modelId="{892CC445-E685-4DDE-B66D-7495B28CEC0F}" type="presOf" srcId="{95C4AC12-32B1-4D31-BFB2-344471A5F74F}" destId="{6B2D997F-A182-4CE8-8C53-002CE55340B4}" srcOrd="0" destOrd="0" presId="urn:microsoft.com/office/officeart/2005/8/layout/hList7#1"/>
    <dgm:cxn modelId="{B65F28A3-9324-41C5-93C0-383AA8D083CC}" type="presOf" srcId="{37424DC9-F353-4956-81AF-A138E449DE04}" destId="{2D5EB12A-3421-4D3E-B4A2-F5F8D828B514}" srcOrd="0" destOrd="0" presId="urn:microsoft.com/office/officeart/2005/8/layout/hList7#1"/>
    <dgm:cxn modelId="{05665D93-A9E4-4B72-84AD-EF111787B1A5}" type="presOf" srcId="{95C4AC12-32B1-4D31-BFB2-344471A5F74F}" destId="{8BC5525F-9C69-4E74-A1E3-68F7F9C3F5DF}" srcOrd="1" destOrd="0" presId="urn:microsoft.com/office/officeart/2005/8/layout/hList7#1"/>
    <dgm:cxn modelId="{002E5487-87D2-43C5-ABD5-9CF59830CC3B}" srcId="{FB76D9A9-81EF-4115-817C-F8223AA1790C}" destId="{B0620C15-7286-453A-A6E7-7974839E9AF4}" srcOrd="4" destOrd="0" parTransId="{17244B63-A4E5-4435-AEB7-787449A1AC92}" sibTransId="{C4061806-1117-45D8-B9F5-8FD2C8FA4B9E}"/>
    <dgm:cxn modelId="{0B7BEA35-D852-4A2D-BAB0-F4D87180967D}" srcId="{FB76D9A9-81EF-4115-817C-F8223AA1790C}" destId="{12FE4476-F08D-4B3E-B6B1-8A0770C21376}" srcOrd="1" destOrd="0" parTransId="{13700F84-92B8-444A-8D86-09CF16662CAD}" sibTransId="{87EC2952-FAE6-4185-8B68-A4373E1BC3D0}"/>
    <dgm:cxn modelId="{126E8EF1-F534-40F4-919A-5CFCCB708B92}" type="presOf" srcId="{12FE4476-F08D-4B3E-B6B1-8A0770C21376}" destId="{E4FA5EDF-E46B-4469-A298-E0373E8D2BA8}" srcOrd="1" destOrd="0" presId="urn:microsoft.com/office/officeart/2005/8/layout/hList7#1"/>
    <dgm:cxn modelId="{DA79D3CF-F4F4-4406-8EB6-95E8CD4CA0AD}" type="presOf" srcId="{FB76D9A9-81EF-4115-817C-F8223AA1790C}" destId="{85E2D95A-514F-464C-9E22-7B28ABD2D3B7}" srcOrd="0" destOrd="0" presId="urn:microsoft.com/office/officeart/2005/8/layout/hList7#1"/>
    <dgm:cxn modelId="{A9B581D5-05BB-4514-9258-5B6477EBB13C}" type="presOf" srcId="{1BA4F357-F755-4D06-9DC3-FDEBC1BB6E4E}" destId="{86E32FC3-C963-4A9B-B24B-4506BFA83A8D}" srcOrd="0" destOrd="0" presId="urn:microsoft.com/office/officeart/2005/8/layout/hList7#1"/>
    <dgm:cxn modelId="{5BA3B724-DE9D-47F1-869C-E62041A263DD}" type="presOf" srcId="{4E608D16-36D8-4CAD-A862-F60079DC11D4}" destId="{F6D8093A-59F0-47C8-84EB-97939540B391}" srcOrd="0" destOrd="0" presId="urn:microsoft.com/office/officeart/2005/8/layout/hList7#1"/>
    <dgm:cxn modelId="{8FFF183C-27AA-4392-A661-E59BA149E2BE}" srcId="{FB76D9A9-81EF-4115-817C-F8223AA1790C}" destId="{4E608D16-36D8-4CAD-A862-F60079DC11D4}" srcOrd="2" destOrd="0" parTransId="{380E7578-1459-4993-AEE0-27266E14F940}" sibTransId="{1BA4F357-F755-4D06-9DC3-FDEBC1BB6E4E}"/>
    <dgm:cxn modelId="{BCECCB56-B67E-404B-8929-10B7A2217E41}" type="presOf" srcId="{B0620C15-7286-453A-A6E7-7974839E9AF4}" destId="{5CA5047B-46BE-4F0C-862E-1760AFCFD0C6}" srcOrd="1" destOrd="0" presId="urn:microsoft.com/office/officeart/2005/8/layout/hList7#1"/>
    <dgm:cxn modelId="{2DE20B45-F97E-4C6E-AF47-C8959B5C6BE2}" type="presOf" srcId="{12FE4476-F08D-4B3E-B6B1-8A0770C21376}" destId="{641714B3-5D48-49F6-B791-0645177C6BAB}" srcOrd="0" destOrd="0" presId="urn:microsoft.com/office/officeart/2005/8/layout/hList7#1"/>
    <dgm:cxn modelId="{25C6C8DA-E965-4008-A080-86E217E268C1}" type="presOf" srcId="{4E608D16-36D8-4CAD-A862-F60079DC11D4}" destId="{4BE93C2B-8F56-480C-9D5C-07C25CB46B2C}" srcOrd="1" destOrd="0" presId="urn:microsoft.com/office/officeart/2005/8/layout/hList7#1"/>
    <dgm:cxn modelId="{A35C671C-C6A3-4955-B66A-110AAB522214}" type="presOf" srcId="{87EC2952-FAE6-4185-8B68-A4373E1BC3D0}" destId="{76181062-92B8-4F32-AB5E-593AC7BE7195}" srcOrd="0" destOrd="0" presId="urn:microsoft.com/office/officeart/2005/8/layout/hList7#1"/>
    <dgm:cxn modelId="{977C8086-AD4D-4CF4-B5A3-1D3BB4F756FC}" type="presOf" srcId="{B0620C15-7286-453A-A6E7-7974839E9AF4}" destId="{1B16B85C-F079-4D6A-8FC9-6601C1909CA2}" srcOrd="0" destOrd="0" presId="urn:microsoft.com/office/officeart/2005/8/layout/hList7#1"/>
    <dgm:cxn modelId="{EBAA140F-8341-4E5C-BF7A-735614117AAA}" type="presOf" srcId="{68E11996-333F-4FA4-B017-046B6E94C3FE}" destId="{FA3EF1B9-0010-46A8-80A8-DA850C1FB827}" srcOrd="0" destOrd="0" presId="urn:microsoft.com/office/officeart/2005/8/layout/hList7#1"/>
    <dgm:cxn modelId="{7DF7049F-77F2-4D39-BA53-C570FC2D18DA}" type="presParOf" srcId="{85E2D95A-514F-464C-9E22-7B28ABD2D3B7}" destId="{7A5C6F87-B57E-4AEF-B2D3-0638256F1F9E}" srcOrd="0" destOrd="0" presId="urn:microsoft.com/office/officeart/2005/8/layout/hList7#1"/>
    <dgm:cxn modelId="{D3EE0607-D26B-4012-A887-9123C0BB748C}" type="presParOf" srcId="{85E2D95A-514F-464C-9E22-7B28ABD2D3B7}" destId="{16952B8D-B630-40BC-B434-DADD4DDFA887}" srcOrd="1" destOrd="0" presId="urn:microsoft.com/office/officeart/2005/8/layout/hList7#1"/>
    <dgm:cxn modelId="{C3A2C4A2-1C9E-48EC-9997-EB4544818711}" type="presParOf" srcId="{16952B8D-B630-40BC-B434-DADD4DDFA887}" destId="{C1CD319F-16F5-422F-B3FB-CA1F4CA66987}" srcOrd="0" destOrd="0" presId="urn:microsoft.com/office/officeart/2005/8/layout/hList7#1"/>
    <dgm:cxn modelId="{2E0E15CD-D826-4D57-B86E-DD0EA2BAC6EF}" type="presParOf" srcId="{C1CD319F-16F5-422F-B3FB-CA1F4CA66987}" destId="{6B2D997F-A182-4CE8-8C53-002CE55340B4}" srcOrd="0" destOrd="0" presId="urn:microsoft.com/office/officeart/2005/8/layout/hList7#1"/>
    <dgm:cxn modelId="{6D5B86C2-87A8-4F8A-90E7-9BF6CF6134FB}" type="presParOf" srcId="{C1CD319F-16F5-422F-B3FB-CA1F4CA66987}" destId="{8BC5525F-9C69-4E74-A1E3-68F7F9C3F5DF}" srcOrd="1" destOrd="0" presId="urn:microsoft.com/office/officeart/2005/8/layout/hList7#1"/>
    <dgm:cxn modelId="{A3544AFF-6E15-4114-AFC9-3B9B04D530F9}" type="presParOf" srcId="{C1CD319F-16F5-422F-B3FB-CA1F4CA66987}" destId="{CF2FDAF0-5564-4E4A-8C46-F75EF62C5AD3}" srcOrd="2" destOrd="0" presId="urn:microsoft.com/office/officeart/2005/8/layout/hList7#1"/>
    <dgm:cxn modelId="{ED5F813C-7CA3-4219-83CE-34C3AD616C3E}" type="presParOf" srcId="{C1CD319F-16F5-422F-B3FB-CA1F4CA66987}" destId="{A89B6F14-6BB5-49DE-BCAD-2FAC1C186E59}" srcOrd="3" destOrd="0" presId="urn:microsoft.com/office/officeart/2005/8/layout/hList7#1"/>
    <dgm:cxn modelId="{4D054BC6-39F4-4694-8D67-7F0F605526D5}" type="presParOf" srcId="{16952B8D-B630-40BC-B434-DADD4DDFA887}" destId="{FD4C411A-A098-4450-A11C-743F8D5735B2}" srcOrd="1" destOrd="0" presId="urn:microsoft.com/office/officeart/2005/8/layout/hList7#1"/>
    <dgm:cxn modelId="{A0397F1E-29F1-4D0A-8A63-6EDAB99BE8AF}" type="presParOf" srcId="{16952B8D-B630-40BC-B434-DADD4DDFA887}" destId="{FA80D251-5720-4531-9B0E-246A7252676B}" srcOrd="2" destOrd="0" presId="urn:microsoft.com/office/officeart/2005/8/layout/hList7#1"/>
    <dgm:cxn modelId="{8677D11A-80FA-4D12-927B-60B59FEA679D}" type="presParOf" srcId="{FA80D251-5720-4531-9B0E-246A7252676B}" destId="{641714B3-5D48-49F6-B791-0645177C6BAB}" srcOrd="0" destOrd="0" presId="urn:microsoft.com/office/officeart/2005/8/layout/hList7#1"/>
    <dgm:cxn modelId="{6318DB66-8275-4D7B-8853-12BAC9A47CD3}" type="presParOf" srcId="{FA80D251-5720-4531-9B0E-246A7252676B}" destId="{E4FA5EDF-E46B-4469-A298-E0373E8D2BA8}" srcOrd="1" destOrd="0" presId="urn:microsoft.com/office/officeart/2005/8/layout/hList7#1"/>
    <dgm:cxn modelId="{2C502467-AB99-4233-96F2-124694CE20A5}" type="presParOf" srcId="{FA80D251-5720-4531-9B0E-246A7252676B}" destId="{4E154F0E-4A00-4FD0-95EF-E39F351796E5}" srcOrd="2" destOrd="0" presId="urn:microsoft.com/office/officeart/2005/8/layout/hList7#1"/>
    <dgm:cxn modelId="{F3304772-DDF2-48EA-9DC6-AECA1FCF023D}" type="presParOf" srcId="{FA80D251-5720-4531-9B0E-246A7252676B}" destId="{A9688999-B842-4E30-986A-360AD5C1EBE1}" srcOrd="3" destOrd="0" presId="urn:microsoft.com/office/officeart/2005/8/layout/hList7#1"/>
    <dgm:cxn modelId="{54312BF8-B3F1-42DF-A63E-18672226CEE7}" type="presParOf" srcId="{16952B8D-B630-40BC-B434-DADD4DDFA887}" destId="{76181062-92B8-4F32-AB5E-593AC7BE7195}" srcOrd="3" destOrd="0" presId="urn:microsoft.com/office/officeart/2005/8/layout/hList7#1"/>
    <dgm:cxn modelId="{D1841055-4A35-4753-A1B0-7AD497C210DF}" type="presParOf" srcId="{16952B8D-B630-40BC-B434-DADD4DDFA887}" destId="{38BF61C4-1E21-462A-9F57-BCA42E6AFA51}" srcOrd="4" destOrd="0" presId="urn:microsoft.com/office/officeart/2005/8/layout/hList7#1"/>
    <dgm:cxn modelId="{4E6A6F45-8409-4D35-9F49-BA9A493AA61F}" type="presParOf" srcId="{38BF61C4-1E21-462A-9F57-BCA42E6AFA51}" destId="{F6D8093A-59F0-47C8-84EB-97939540B391}" srcOrd="0" destOrd="0" presId="urn:microsoft.com/office/officeart/2005/8/layout/hList7#1"/>
    <dgm:cxn modelId="{D41AD47E-B28E-4146-9232-57AA04205A53}" type="presParOf" srcId="{38BF61C4-1E21-462A-9F57-BCA42E6AFA51}" destId="{4BE93C2B-8F56-480C-9D5C-07C25CB46B2C}" srcOrd="1" destOrd="0" presId="urn:microsoft.com/office/officeart/2005/8/layout/hList7#1"/>
    <dgm:cxn modelId="{0A8B1784-23C5-4263-9526-C214A965E14E}" type="presParOf" srcId="{38BF61C4-1E21-462A-9F57-BCA42E6AFA51}" destId="{48FC8BCA-7AC9-424E-8B02-BD0BF5D73602}" srcOrd="2" destOrd="0" presId="urn:microsoft.com/office/officeart/2005/8/layout/hList7#1"/>
    <dgm:cxn modelId="{699C42C3-FADE-49A1-AD52-D1584BA1D207}" type="presParOf" srcId="{38BF61C4-1E21-462A-9F57-BCA42E6AFA51}" destId="{9778B1F4-ED53-456F-85AF-B88930B25EF5}" srcOrd="3" destOrd="0" presId="urn:microsoft.com/office/officeart/2005/8/layout/hList7#1"/>
    <dgm:cxn modelId="{65CAF1B1-29BD-4061-A0AD-D07466DFD712}" type="presParOf" srcId="{16952B8D-B630-40BC-B434-DADD4DDFA887}" destId="{86E32FC3-C963-4A9B-B24B-4506BFA83A8D}" srcOrd="5" destOrd="0" presId="urn:microsoft.com/office/officeart/2005/8/layout/hList7#1"/>
    <dgm:cxn modelId="{4C4691FB-5B4D-43E3-9A7A-0C33CCE3505C}" type="presParOf" srcId="{16952B8D-B630-40BC-B434-DADD4DDFA887}" destId="{68CBAAF4-0B83-449D-9DA7-2357D790D59C}" srcOrd="6" destOrd="0" presId="urn:microsoft.com/office/officeart/2005/8/layout/hList7#1"/>
    <dgm:cxn modelId="{2B9F2C88-5A40-4F03-A46B-BDBE14C62DE1}" type="presParOf" srcId="{68CBAAF4-0B83-449D-9DA7-2357D790D59C}" destId="{2D5EB12A-3421-4D3E-B4A2-F5F8D828B514}" srcOrd="0" destOrd="0" presId="urn:microsoft.com/office/officeart/2005/8/layout/hList7#1"/>
    <dgm:cxn modelId="{E9C1A1BD-2C4E-4081-9AD7-8BC1B4D90E7B}" type="presParOf" srcId="{68CBAAF4-0B83-449D-9DA7-2357D790D59C}" destId="{2469FFBC-9C85-4A9F-BA39-4082EBEE9444}" srcOrd="1" destOrd="0" presId="urn:microsoft.com/office/officeart/2005/8/layout/hList7#1"/>
    <dgm:cxn modelId="{CFD5DC83-10A6-4716-B2B3-695B21DD9811}" type="presParOf" srcId="{68CBAAF4-0B83-449D-9DA7-2357D790D59C}" destId="{47630859-29F1-4E8A-8A01-7687E6F606D2}" srcOrd="2" destOrd="0" presId="urn:microsoft.com/office/officeart/2005/8/layout/hList7#1"/>
    <dgm:cxn modelId="{FAB59BF7-ED7A-4C1F-961E-F8C9CD7D3AD8}" type="presParOf" srcId="{68CBAAF4-0B83-449D-9DA7-2357D790D59C}" destId="{FE7AAB37-AE1E-42DD-ACB5-F87366A2394E}" srcOrd="3" destOrd="0" presId="urn:microsoft.com/office/officeart/2005/8/layout/hList7#1"/>
    <dgm:cxn modelId="{4FEE5369-6B13-45FC-9610-E2FA65B593BB}" type="presParOf" srcId="{16952B8D-B630-40BC-B434-DADD4DDFA887}" destId="{FA3EF1B9-0010-46A8-80A8-DA850C1FB827}" srcOrd="7" destOrd="0" presId="urn:microsoft.com/office/officeart/2005/8/layout/hList7#1"/>
    <dgm:cxn modelId="{17E876AC-7AF1-4D60-9818-17D2C10A8D4D}" type="presParOf" srcId="{16952B8D-B630-40BC-B434-DADD4DDFA887}" destId="{E85C02D1-48FD-4850-8764-9C4AD6BA4444}" srcOrd="8" destOrd="0" presId="urn:microsoft.com/office/officeart/2005/8/layout/hList7#1"/>
    <dgm:cxn modelId="{A097DB1B-E035-438D-9D71-D725607955B5}" type="presParOf" srcId="{E85C02D1-48FD-4850-8764-9C4AD6BA4444}" destId="{1B16B85C-F079-4D6A-8FC9-6601C1909CA2}" srcOrd="0" destOrd="0" presId="urn:microsoft.com/office/officeart/2005/8/layout/hList7#1"/>
    <dgm:cxn modelId="{3B7617B2-8997-4D0B-85D9-9D3703AD60BE}" type="presParOf" srcId="{E85C02D1-48FD-4850-8764-9C4AD6BA4444}" destId="{5CA5047B-46BE-4F0C-862E-1760AFCFD0C6}" srcOrd="1" destOrd="0" presId="urn:microsoft.com/office/officeart/2005/8/layout/hList7#1"/>
    <dgm:cxn modelId="{8135A1D0-E896-4E71-9441-9A5109C1A582}" type="presParOf" srcId="{E85C02D1-48FD-4850-8764-9C4AD6BA4444}" destId="{897F953C-DEC1-46F6-8625-A6797200E4B1}" srcOrd="2" destOrd="0" presId="urn:microsoft.com/office/officeart/2005/8/layout/hList7#1"/>
    <dgm:cxn modelId="{5BB4E4B9-F555-4BF6-9C31-F1DE26BB91CB}" type="presParOf" srcId="{E85C02D1-48FD-4850-8764-9C4AD6BA4444}" destId="{7A8A9EE9-8EB2-4D99-AF76-4EC6DEC1EC63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D997F-A182-4CE8-8C53-002CE55340B4}">
      <dsp:nvSpPr>
        <dsp:cNvPr id="0" name=""/>
        <dsp:cNvSpPr/>
      </dsp:nvSpPr>
      <dsp:spPr>
        <a:xfrm>
          <a:off x="0" y="-20048"/>
          <a:ext cx="1689509" cy="21602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Дошкольное воспитание и обучение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844047"/>
        <a:ext cx="1689509" cy="864096"/>
      </dsp:txXfrm>
    </dsp:sp>
    <dsp:sp modelId="{A89B6F14-6BB5-49DE-BCAD-2FAC1C186E59}">
      <dsp:nvSpPr>
        <dsp:cNvPr id="0" name=""/>
        <dsp:cNvSpPr/>
      </dsp:nvSpPr>
      <dsp:spPr>
        <a:xfrm>
          <a:off x="485074" y="109566"/>
          <a:ext cx="719359" cy="71935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1714B3-5D48-49F6-B791-0645177C6BAB}">
      <dsp:nvSpPr>
        <dsp:cNvPr id="0" name=""/>
        <dsp:cNvSpPr/>
      </dsp:nvSpPr>
      <dsp:spPr>
        <a:xfrm>
          <a:off x="1740194" y="-20048"/>
          <a:ext cx="1689509" cy="2160240"/>
        </a:xfrm>
        <a:prstGeom prst="roundRect">
          <a:avLst>
            <a:gd name="adj" fmla="val 1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Физическая культура и спорт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1740194" y="844047"/>
        <a:ext cx="1689509" cy="864096"/>
      </dsp:txXfrm>
    </dsp:sp>
    <dsp:sp modelId="{A9688999-B842-4E30-986A-360AD5C1EBE1}">
      <dsp:nvSpPr>
        <dsp:cNvPr id="0" name=""/>
        <dsp:cNvSpPr/>
      </dsp:nvSpPr>
      <dsp:spPr>
        <a:xfrm>
          <a:off x="2225269" y="109566"/>
          <a:ext cx="719359" cy="71935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8093A-59F0-47C8-84EB-97939540B391}">
      <dsp:nvSpPr>
        <dsp:cNvPr id="0" name=""/>
        <dsp:cNvSpPr/>
      </dsp:nvSpPr>
      <dsp:spPr>
        <a:xfrm>
          <a:off x="3480388" y="-20048"/>
          <a:ext cx="1689509" cy="216024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latin typeface="Arial" pitchFamily="34" charset="0"/>
              <a:cs typeface="Arial" pitchFamily="34" charset="0"/>
            </a:rPr>
            <a:t>Профессио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  </a:t>
          </a:r>
          <a:r>
            <a:rPr lang="ru-RU" sz="1200" b="1" kern="1200" dirty="0" err="1" smtClean="0">
              <a:latin typeface="Arial" pitchFamily="34" charset="0"/>
              <a:cs typeface="Arial" pitchFamily="34" charset="0"/>
            </a:rPr>
            <a:t>нальное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 обучение     (по отраслям)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3480388" y="844047"/>
        <a:ext cx="1689509" cy="864096"/>
      </dsp:txXfrm>
    </dsp:sp>
    <dsp:sp modelId="{9778B1F4-ED53-456F-85AF-B88930B25EF5}">
      <dsp:nvSpPr>
        <dsp:cNvPr id="0" name=""/>
        <dsp:cNvSpPr/>
      </dsp:nvSpPr>
      <dsp:spPr>
        <a:xfrm>
          <a:off x="3965463" y="109566"/>
          <a:ext cx="719359" cy="71935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EB12A-3421-4D3E-B4A2-F5F8D828B514}">
      <dsp:nvSpPr>
        <dsp:cNvPr id="0" name=""/>
        <dsp:cNvSpPr/>
      </dsp:nvSpPr>
      <dsp:spPr>
        <a:xfrm>
          <a:off x="5220583" y="-20048"/>
          <a:ext cx="1689509" cy="2160240"/>
        </a:xfrm>
        <a:prstGeom prst="roundRect">
          <a:avLst>
            <a:gd name="adj" fmla="val 1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Начальное образование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5220583" y="844047"/>
        <a:ext cx="1689509" cy="864096"/>
      </dsp:txXfrm>
    </dsp:sp>
    <dsp:sp modelId="{FE7AAB37-AE1E-42DD-ACB5-F87366A2394E}">
      <dsp:nvSpPr>
        <dsp:cNvPr id="0" name=""/>
        <dsp:cNvSpPr/>
      </dsp:nvSpPr>
      <dsp:spPr>
        <a:xfrm>
          <a:off x="5736906" y="113241"/>
          <a:ext cx="719359" cy="719359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3000" r="-3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6B85C-F079-4D6A-8FC9-6601C1909CA2}">
      <dsp:nvSpPr>
        <dsp:cNvPr id="0" name=""/>
        <dsp:cNvSpPr/>
      </dsp:nvSpPr>
      <dsp:spPr>
        <a:xfrm>
          <a:off x="6960777" y="0"/>
          <a:ext cx="1689509" cy="216024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Основное среднее образование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6960777" y="864096"/>
        <a:ext cx="1689509" cy="864096"/>
      </dsp:txXfrm>
    </dsp:sp>
    <dsp:sp modelId="{7A8A9EE9-8EB2-4D99-AF76-4EC6DEC1EC63}">
      <dsp:nvSpPr>
        <dsp:cNvPr id="0" name=""/>
        <dsp:cNvSpPr/>
      </dsp:nvSpPr>
      <dsp:spPr>
        <a:xfrm>
          <a:off x="7445852" y="109566"/>
          <a:ext cx="719359" cy="719359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2000" r="-3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C6F87-B57E-4AEF-B2D3-0638256F1F9E}">
      <dsp:nvSpPr>
        <dsp:cNvPr id="0" name=""/>
        <dsp:cNvSpPr/>
      </dsp:nvSpPr>
      <dsp:spPr>
        <a:xfrm>
          <a:off x="359142" y="1481566"/>
          <a:ext cx="7958264" cy="62025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3C6D6-5B90-4042-A7D4-ED693E7CC85C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195D3-E7E0-4553-B09B-A2FDF98375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854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F8F1-88E6-4E10-9882-DB84D1B170A6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3AE8-2637-4F90-9319-9A892FB111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34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F3AE8-2637-4F90-9319-9A892FB1116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6240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7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8188" indent="-28257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6650" indent="-22701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0675" indent="-22701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46288" indent="-22701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034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06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178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7508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9DDF57E-5987-47E0-81B4-6E3A5CD159EE}" type="slidenum">
              <a:rPr lang="ru-RU" altLang="ru-RU" smtClean="0">
                <a:solidFill>
                  <a:prstClr val="black"/>
                </a:solidFill>
              </a:rPr>
              <a:pPr/>
              <a:t>7</a:t>
            </a:fld>
            <a:endParaRPr lang="ru-RU" alt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19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999291"/>
      </p:ext>
    </p:extLst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1010982"/>
      </p:ext>
    </p:extLst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87587"/>
      </p:ext>
    </p:extLst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769477"/>
      </p:ext>
    </p:extLst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362065"/>
      </p:ext>
    </p:extLst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313375"/>
      </p:ext>
    </p:extLst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762103"/>
      </p:ext>
    </p:extLst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467184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6561615"/>
      </p:ext>
    </p:extLst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681316"/>
      </p:ext>
    </p:extLst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221648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5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-10897" y="2708920"/>
            <a:ext cx="8940585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8029575" cy="3214687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ПРОФЕССИОНАЛЬНЫЙ СТАНДАРТ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>ПЕДАГОГА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37609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376092"/>
                </a:solidFill>
                <a:latin typeface="Arial" charset="0"/>
                <a:cs typeface="Times New Roman" pitchFamily="18" charset="0"/>
              </a:rPr>
            </a:br>
            <a:endParaRPr lang="ru-RU" sz="3200" b="1" dirty="0">
              <a:solidFill>
                <a:srgbClr val="37609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Заголовок 1"/>
          <p:cNvSpPr>
            <a:spLocks/>
          </p:cNvSpPr>
          <p:nvPr/>
        </p:nvSpPr>
        <p:spPr bwMode="auto">
          <a:xfrm>
            <a:off x="2987824" y="6093296"/>
            <a:ext cx="352839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376092"/>
                </a:solidFill>
                <a:latin typeface="Arial" charset="0"/>
              </a:rPr>
              <a:t>201</a:t>
            </a:r>
            <a:r>
              <a:rPr lang="en-US" sz="1400" dirty="0" smtClean="0">
                <a:solidFill>
                  <a:srgbClr val="376092"/>
                </a:solidFill>
                <a:latin typeface="Arial" charset="0"/>
              </a:rPr>
              <a:t>7</a:t>
            </a:r>
            <a:r>
              <a:rPr lang="ru-RU" sz="1400" dirty="0" smtClean="0">
                <a:solidFill>
                  <a:srgbClr val="376092"/>
                </a:solidFill>
                <a:latin typeface="Arial" charset="0"/>
              </a:rPr>
              <a:t>г.</a:t>
            </a:r>
            <a:endParaRPr lang="ru-RU" sz="1400" dirty="0">
              <a:solidFill>
                <a:srgbClr val="376092"/>
              </a:solidFill>
              <a:latin typeface="Arial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97510" b="6065"/>
          <a:stretch>
            <a:fillRect/>
          </a:stretch>
        </p:blipFill>
        <p:spPr bwMode="auto">
          <a:xfrm>
            <a:off x="8929688" y="-12700"/>
            <a:ext cx="214312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 l="97510" b="6065"/>
          <a:stretch>
            <a:fillRect/>
          </a:stretch>
        </p:blipFill>
        <p:spPr bwMode="auto">
          <a:xfrm>
            <a:off x="0" y="-12700"/>
            <a:ext cx="214312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>
            <a:spLocks/>
          </p:cNvSpPr>
          <p:nvPr/>
        </p:nvSpPr>
        <p:spPr bwMode="auto">
          <a:xfrm>
            <a:off x="4355976" y="4941168"/>
            <a:ext cx="44644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4BACC6">
                    <a:lumMod val="50000"/>
                  </a:srgbClr>
                </a:solidFill>
                <a:latin typeface="Arial" charset="0"/>
              </a:rPr>
              <a:t> </a:t>
            </a:r>
            <a:endParaRPr lang="ru-RU" sz="1600" b="1" i="1" dirty="0">
              <a:solidFill>
                <a:srgbClr val="4BACC6">
                  <a:lumMod val="50000"/>
                </a:srgbClr>
              </a:solidFill>
              <a:latin typeface="Arial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97983" y="3789040"/>
            <a:ext cx="8940585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edu.gov.kz/sites/all/themes/edu/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/>
          </p:cNvSpPr>
          <p:nvPr/>
        </p:nvSpPr>
        <p:spPr bwMode="auto">
          <a:xfrm>
            <a:off x="1217688" y="404664"/>
            <a:ext cx="7920880" cy="59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4BACC6">
                    <a:lumMod val="75000"/>
                  </a:srgbClr>
                </a:solidFill>
                <a:latin typeface="Arial" charset="0"/>
              </a:rPr>
              <a:t>Министерство образования и науки Республики Казахстан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srgbClr val="1F497D">
                  <a:lumMod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0951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AutoShape 183"/>
          <p:cNvCxnSpPr>
            <a:cxnSpLocks noChangeShapeType="1"/>
          </p:cNvCxnSpPr>
          <p:nvPr/>
        </p:nvCxnSpPr>
        <p:spPr bwMode="auto">
          <a:xfrm flipV="1">
            <a:off x="1015365" y="6918325"/>
            <a:ext cx="9184640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1835697" y="251310"/>
            <a:ext cx="612068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Карта профессиональных квалификаций сферы образования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130"/>
          <p:cNvSpPr>
            <a:spLocks noChangeArrowheads="1"/>
          </p:cNvSpPr>
          <p:nvPr/>
        </p:nvSpPr>
        <p:spPr bwMode="auto">
          <a:xfrm>
            <a:off x="15240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134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alt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79"/>
          <p:cNvSpPr>
            <a:spLocks noChangeArrowheads="1"/>
          </p:cNvSpPr>
          <p:nvPr/>
        </p:nvSpPr>
        <p:spPr bwMode="auto">
          <a:xfrm>
            <a:off x="1524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329249" y="778192"/>
            <a:ext cx="8534378" cy="5891168"/>
            <a:chOff x="390" y="2048"/>
            <a:chExt cx="16163" cy="8808"/>
          </a:xfrm>
        </p:grpSpPr>
        <p:grpSp>
          <p:nvGrpSpPr>
            <p:cNvPr id="8" name="Group 147"/>
            <p:cNvGrpSpPr>
              <a:grpSpLocks/>
            </p:cNvGrpSpPr>
            <p:nvPr/>
          </p:nvGrpSpPr>
          <p:grpSpPr bwMode="auto">
            <a:xfrm>
              <a:off x="1359" y="4162"/>
              <a:ext cx="15194" cy="6642"/>
              <a:chOff x="1359" y="4013"/>
              <a:chExt cx="14490" cy="6642"/>
            </a:xfrm>
          </p:grpSpPr>
          <p:cxnSp>
            <p:nvCxnSpPr>
              <p:cNvPr id="133" name="AutoShape 174"/>
              <p:cNvCxnSpPr>
                <a:cxnSpLocks noChangeShapeType="1"/>
              </p:cNvCxnSpPr>
              <p:nvPr/>
            </p:nvCxnSpPr>
            <p:spPr bwMode="auto">
              <a:xfrm flipV="1">
                <a:off x="1385" y="8963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4" name="AutoShape 183"/>
              <p:cNvCxnSpPr>
                <a:cxnSpLocks noChangeShapeType="1"/>
              </p:cNvCxnSpPr>
              <p:nvPr/>
            </p:nvCxnSpPr>
            <p:spPr bwMode="auto">
              <a:xfrm flipV="1">
                <a:off x="1359" y="10655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5" name="AutoShape 165"/>
              <p:cNvCxnSpPr>
                <a:cxnSpLocks noChangeShapeType="1"/>
              </p:cNvCxnSpPr>
              <p:nvPr/>
            </p:nvCxnSpPr>
            <p:spPr bwMode="auto">
              <a:xfrm flipV="1">
                <a:off x="1366" y="5854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6" name="AutoShape 163"/>
              <p:cNvCxnSpPr>
                <a:cxnSpLocks noChangeShapeType="1"/>
              </p:cNvCxnSpPr>
              <p:nvPr/>
            </p:nvCxnSpPr>
            <p:spPr bwMode="auto">
              <a:xfrm flipV="1">
                <a:off x="1373" y="4013"/>
                <a:ext cx="14464" cy="0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13482" y="2786"/>
              <a:ext cx="1723" cy="5530"/>
              <a:chOff x="12792" y="2786"/>
              <a:chExt cx="1723" cy="5530"/>
            </a:xfrm>
          </p:grpSpPr>
          <p:sp>
            <p:nvSpPr>
              <p:cNvPr id="122" name="Text Box 242"/>
              <p:cNvSpPr txBox="1">
                <a:spLocks noChangeArrowheads="1"/>
              </p:cNvSpPr>
              <p:nvPr/>
            </p:nvSpPr>
            <p:spPr bwMode="auto">
              <a:xfrm>
                <a:off x="13036" y="5394"/>
                <a:ext cx="1247" cy="51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Рук-ль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3" name="Text Box 240"/>
              <p:cNvSpPr txBox="1">
                <a:spLocks noChangeArrowheads="1"/>
              </p:cNvSpPr>
              <p:nvPr/>
            </p:nvSpPr>
            <p:spPr bwMode="auto">
              <a:xfrm>
                <a:off x="13003" y="6920"/>
                <a:ext cx="1306" cy="55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4" name="Text Box 245"/>
              <p:cNvSpPr txBox="1">
                <a:spLocks noChangeArrowheads="1"/>
              </p:cNvSpPr>
              <p:nvPr/>
            </p:nvSpPr>
            <p:spPr bwMode="auto">
              <a:xfrm>
                <a:off x="13018" y="7636"/>
                <a:ext cx="1304" cy="68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5" name="Text Box 285"/>
              <p:cNvSpPr txBox="1">
                <a:spLocks noChangeArrowheads="1"/>
              </p:cNvSpPr>
              <p:nvPr/>
            </p:nvSpPr>
            <p:spPr bwMode="auto">
              <a:xfrm>
                <a:off x="13016" y="6203"/>
                <a:ext cx="1306" cy="55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организации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6" name="Text Box 244"/>
              <p:cNvSpPr txBox="1">
                <a:spLocks noChangeArrowheads="1"/>
              </p:cNvSpPr>
              <p:nvPr/>
            </p:nvSpPr>
            <p:spPr bwMode="auto">
              <a:xfrm>
                <a:off x="13006" y="2786"/>
                <a:ext cx="1361" cy="51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ОО 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(кроме вузов)</a:t>
                </a:r>
              </a:p>
            </p:txBody>
          </p:sp>
          <p:cxnSp>
            <p:nvCxnSpPr>
              <p:cNvPr id="127" name="AutoShape 355"/>
              <p:cNvCxnSpPr>
                <a:cxnSpLocks noChangeShapeType="1"/>
              </p:cNvCxnSpPr>
              <p:nvPr/>
            </p:nvCxnSpPr>
            <p:spPr bwMode="auto">
              <a:xfrm flipV="1">
                <a:off x="14220" y="5828"/>
                <a:ext cx="0" cy="510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28" name="AutoShape 357"/>
              <p:cNvCxnSpPr>
                <a:cxnSpLocks noChangeShapeType="1"/>
              </p:cNvCxnSpPr>
              <p:nvPr/>
            </p:nvCxnSpPr>
            <p:spPr bwMode="auto">
              <a:xfrm flipV="1">
                <a:off x="12807" y="3587"/>
                <a:ext cx="1669" cy="496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29" name="AutoShape 358"/>
              <p:cNvCxnSpPr>
                <a:cxnSpLocks noChangeShapeType="1"/>
              </p:cNvCxnSpPr>
              <p:nvPr/>
            </p:nvCxnSpPr>
            <p:spPr bwMode="auto">
              <a:xfrm flipV="1">
                <a:off x="12814" y="3475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0" name="AutoShape 359"/>
              <p:cNvCxnSpPr>
                <a:cxnSpLocks noChangeShapeType="1"/>
              </p:cNvCxnSpPr>
              <p:nvPr/>
            </p:nvCxnSpPr>
            <p:spPr bwMode="auto">
              <a:xfrm>
                <a:off x="12792" y="4083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1" name="AutoShape 361"/>
              <p:cNvCxnSpPr>
                <a:cxnSpLocks noChangeShapeType="1"/>
              </p:cNvCxnSpPr>
              <p:nvPr/>
            </p:nvCxnSpPr>
            <p:spPr bwMode="auto">
              <a:xfrm flipV="1">
                <a:off x="12807" y="5297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132" name="AutoShape 363"/>
              <p:cNvCxnSpPr>
                <a:cxnSpLocks noChangeShapeType="1"/>
              </p:cNvCxnSpPr>
              <p:nvPr/>
            </p:nvCxnSpPr>
            <p:spPr bwMode="auto">
              <a:xfrm flipV="1">
                <a:off x="12792" y="4623"/>
                <a:ext cx="170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1" name="Group 20"/>
            <p:cNvGrpSpPr>
              <a:grpSpLocks/>
            </p:cNvGrpSpPr>
            <p:nvPr/>
          </p:nvGrpSpPr>
          <p:grpSpPr bwMode="auto">
            <a:xfrm>
              <a:off x="6594" y="2805"/>
              <a:ext cx="1151" cy="7570"/>
              <a:chOff x="6759" y="2805"/>
              <a:chExt cx="1151" cy="7570"/>
            </a:xfrm>
          </p:grpSpPr>
          <p:sp>
            <p:nvSpPr>
              <p:cNvPr id="116" name="Text Box 274"/>
              <p:cNvSpPr txBox="1">
                <a:spLocks noChangeArrowheads="1"/>
              </p:cNvSpPr>
              <p:nvPr/>
            </p:nvSpPr>
            <p:spPr bwMode="auto">
              <a:xfrm>
                <a:off x="6833" y="10035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7" name="Text Box 273"/>
              <p:cNvSpPr txBox="1">
                <a:spLocks noChangeArrowheads="1"/>
              </p:cNvSpPr>
              <p:nvPr/>
            </p:nvSpPr>
            <p:spPr bwMode="auto">
              <a:xfrm>
                <a:off x="6806" y="8323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8" name="Text Box 275"/>
              <p:cNvSpPr txBox="1">
                <a:spLocks noChangeArrowheads="1"/>
              </p:cNvSpPr>
              <p:nvPr/>
            </p:nvSpPr>
            <p:spPr bwMode="auto">
              <a:xfrm>
                <a:off x="6818" y="6550"/>
                <a:ext cx="1077" cy="875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Учитель-логопед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Учитель-дефектолог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19" name="Text Box 278"/>
              <p:cNvSpPr txBox="1">
                <a:spLocks noChangeArrowheads="1"/>
              </p:cNvSpPr>
              <p:nvPr/>
            </p:nvSpPr>
            <p:spPr bwMode="auto">
              <a:xfrm>
                <a:off x="6818" y="7496"/>
                <a:ext cx="1077" cy="340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 СОО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20" name="Text Box 214"/>
              <p:cNvSpPr txBox="1">
                <a:spLocks noChangeArrowheads="1"/>
              </p:cNvSpPr>
              <p:nvPr/>
            </p:nvSpPr>
            <p:spPr bwMode="auto">
              <a:xfrm>
                <a:off x="6759" y="2805"/>
                <a:ext cx="1134" cy="397"/>
              </a:xfrm>
              <a:prstGeom prst="rect">
                <a:avLst/>
              </a:prstGeom>
              <a:solidFill>
                <a:srgbClr val="49F321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СОО</a:t>
                </a:r>
              </a:p>
            </p:txBody>
          </p:sp>
          <p:cxnSp>
            <p:nvCxnSpPr>
              <p:cNvPr id="121" name="AutoShape 370"/>
              <p:cNvCxnSpPr>
                <a:cxnSpLocks noChangeShapeType="1"/>
              </p:cNvCxnSpPr>
              <p:nvPr/>
            </p:nvCxnSpPr>
            <p:spPr bwMode="auto">
              <a:xfrm flipV="1">
                <a:off x="6878" y="8689"/>
                <a:ext cx="0" cy="136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2" name="Group 27"/>
            <p:cNvGrpSpPr>
              <a:grpSpLocks/>
            </p:cNvGrpSpPr>
            <p:nvPr/>
          </p:nvGrpSpPr>
          <p:grpSpPr bwMode="auto">
            <a:xfrm>
              <a:off x="7816" y="2811"/>
              <a:ext cx="1005" cy="2274"/>
              <a:chOff x="7980" y="2811"/>
              <a:chExt cx="1155" cy="2274"/>
            </a:xfrm>
          </p:grpSpPr>
          <p:sp>
            <p:nvSpPr>
              <p:cNvPr id="110" name="Text Box 280"/>
              <p:cNvSpPr txBox="1">
                <a:spLocks noChangeArrowheads="1"/>
              </p:cNvSpPr>
              <p:nvPr/>
            </p:nvSpPr>
            <p:spPr bwMode="auto">
              <a:xfrm>
                <a:off x="7980" y="425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Ст.преп-ль</a:t>
                </a:r>
              </a:p>
            </p:txBody>
          </p:sp>
          <p:sp>
            <p:nvSpPr>
              <p:cNvPr id="111" name="Text Box 281"/>
              <p:cNvSpPr txBox="1">
                <a:spLocks noChangeArrowheads="1"/>
              </p:cNvSpPr>
              <p:nvPr/>
            </p:nvSpPr>
            <p:spPr bwMode="auto">
              <a:xfrm>
                <a:off x="7982" y="474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Тренер</a:t>
                </a:r>
              </a:p>
            </p:txBody>
          </p:sp>
          <p:sp>
            <p:nvSpPr>
              <p:cNvPr id="112" name="Text Box 215"/>
              <p:cNvSpPr txBox="1">
                <a:spLocks noChangeArrowheads="1"/>
              </p:cNvSpPr>
              <p:nvPr/>
            </p:nvSpPr>
            <p:spPr bwMode="auto">
              <a:xfrm>
                <a:off x="7987" y="2811"/>
                <a:ext cx="1134" cy="397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ДОвзр</a:t>
                </a:r>
              </a:p>
            </p:txBody>
          </p:sp>
          <p:sp>
            <p:nvSpPr>
              <p:cNvPr id="113" name="Text Box 282"/>
              <p:cNvSpPr txBox="1">
                <a:spLocks noChangeArrowheads="1"/>
              </p:cNvSpPr>
              <p:nvPr/>
            </p:nvSpPr>
            <p:spPr bwMode="auto">
              <a:xfrm>
                <a:off x="7999" y="3276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Г.спец-ст</a:t>
                </a:r>
              </a:p>
            </p:txBody>
          </p:sp>
          <p:sp>
            <p:nvSpPr>
              <p:cNvPr id="114" name="Text Box 283"/>
              <p:cNvSpPr txBox="1">
                <a:spLocks noChangeArrowheads="1"/>
              </p:cNvSpPr>
              <p:nvPr/>
            </p:nvSpPr>
            <p:spPr bwMode="auto">
              <a:xfrm>
                <a:off x="8001" y="3779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В.спец-ст</a:t>
                </a:r>
              </a:p>
            </p:txBody>
          </p:sp>
          <p:cxnSp>
            <p:nvCxnSpPr>
              <p:cNvPr id="115" name="AutoShape 368"/>
              <p:cNvCxnSpPr>
                <a:cxnSpLocks noChangeShapeType="1"/>
              </p:cNvCxnSpPr>
              <p:nvPr/>
            </p:nvCxnSpPr>
            <p:spPr bwMode="auto">
              <a:xfrm flipV="1">
                <a:off x="9084" y="3464"/>
                <a:ext cx="0" cy="136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3" name="Group 384"/>
            <p:cNvGrpSpPr>
              <a:grpSpLocks/>
            </p:cNvGrpSpPr>
            <p:nvPr/>
          </p:nvGrpSpPr>
          <p:grpSpPr bwMode="auto">
            <a:xfrm>
              <a:off x="15122" y="2819"/>
              <a:ext cx="1425" cy="4231"/>
              <a:chOff x="13558" y="2673"/>
              <a:chExt cx="1425" cy="4231"/>
            </a:xfrm>
          </p:grpSpPr>
          <p:sp>
            <p:nvSpPr>
              <p:cNvPr id="99" name="Text Box 241"/>
              <p:cNvSpPr txBox="1">
                <a:spLocks noChangeArrowheads="1"/>
              </p:cNvSpPr>
              <p:nvPr/>
            </p:nvSpPr>
            <p:spPr bwMode="auto">
              <a:xfrm>
                <a:off x="13622" y="4132"/>
                <a:ext cx="1361" cy="73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0" name="Text Box 331"/>
              <p:cNvSpPr txBox="1">
                <a:spLocks noChangeArrowheads="1"/>
              </p:cNvSpPr>
              <p:nvPr/>
            </p:nvSpPr>
            <p:spPr bwMode="auto">
              <a:xfrm>
                <a:off x="13615" y="4983"/>
                <a:ext cx="1361" cy="73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структурного подразделения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1" name="Text Box 286"/>
              <p:cNvSpPr txBox="1">
                <a:spLocks noChangeArrowheads="1"/>
              </p:cNvSpPr>
              <p:nvPr/>
            </p:nvSpPr>
            <p:spPr bwMode="auto">
              <a:xfrm>
                <a:off x="13558" y="6531"/>
                <a:ext cx="1306" cy="37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Эдвайзер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2" name="Text Box 238"/>
              <p:cNvSpPr txBox="1">
                <a:spLocks noChangeArrowheads="1"/>
              </p:cNvSpPr>
              <p:nvPr/>
            </p:nvSpPr>
            <p:spPr bwMode="auto">
              <a:xfrm>
                <a:off x="13583" y="3125"/>
                <a:ext cx="1361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ВУЗа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3" name="Text Box 239"/>
              <p:cNvSpPr txBox="1">
                <a:spLocks noChangeArrowheads="1"/>
              </p:cNvSpPr>
              <p:nvPr/>
            </p:nvSpPr>
            <p:spPr bwMode="auto">
              <a:xfrm>
                <a:off x="13622" y="3610"/>
                <a:ext cx="1361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Зам.рук-ля ВУЗа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104" name="Text Box 243"/>
              <p:cNvSpPr txBox="1">
                <a:spLocks noChangeArrowheads="1"/>
              </p:cNvSpPr>
              <p:nvPr/>
            </p:nvSpPr>
            <p:spPr bwMode="auto">
              <a:xfrm>
                <a:off x="13580" y="2673"/>
                <a:ext cx="1361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Вузы </a:t>
                </a:r>
              </a:p>
            </p:txBody>
          </p:sp>
          <p:cxnSp>
            <p:nvCxnSpPr>
              <p:cNvPr id="105" name="AutoShape 353"/>
              <p:cNvCxnSpPr>
                <a:cxnSpLocks noChangeShapeType="1"/>
              </p:cNvCxnSpPr>
              <p:nvPr/>
            </p:nvCxnSpPr>
            <p:spPr bwMode="auto">
              <a:xfrm flipV="1">
                <a:off x="14880" y="3419"/>
                <a:ext cx="0" cy="170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5417" y="2805"/>
              <a:ext cx="1134" cy="7586"/>
              <a:chOff x="5537" y="2805"/>
              <a:chExt cx="1134" cy="7586"/>
            </a:xfrm>
          </p:grpSpPr>
          <p:sp>
            <p:nvSpPr>
              <p:cNvPr id="95" name="Text Box 267"/>
              <p:cNvSpPr txBox="1">
                <a:spLocks noChangeArrowheads="1"/>
              </p:cNvSpPr>
              <p:nvPr/>
            </p:nvSpPr>
            <p:spPr bwMode="auto">
              <a:xfrm>
                <a:off x="5576" y="6678"/>
                <a:ext cx="1077" cy="113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Воспитатель, Мать-воспитатель, патронатный воспитатель 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6" name="Text Box 213"/>
              <p:cNvSpPr txBox="1">
                <a:spLocks noChangeArrowheads="1"/>
              </p:cNvSpPr>
              <p:nvPr/>
            </p:nvSpPr>
            <p:spPr bwMode="auto">
              <a:xfrm>
                <a:off x="5537" y="2805"/>
                <a:ext cx="1134" cy="397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ИО</a:t>
                </a:r>
              </a:p>
            </p:txBody>
          </p:sp>
          <p:sp>
            <p:nvSpPr>
              <p:cNvPr id="97" name="Text Box 376"/>
              <p:cNvSpPr txBox="1">
                <a:spLocks noChangeArrowheads="1"/>
              </p:cNvSpPr>
              <p:nvPr/>
            </p:nvSpPr>
            <p:spPr bwMode="auto">
              <a:xfrm>
                <a:off x="5582" y="9257"/>
                <a:ext cx="1077" cy="113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Воспитатель, Мать-воспитатель, патронатный воспитатель 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98" name="AutoShape 377"/>
              <p:cNvCxnSpPr>
                <a:cxnSpLocks noChangeShapeType="1"/>
              </p:cNvCxnSpPr>
              <p:nvPr/>
            </p:nvCxnSpPr>
            <p:spPr bwMode="auto">
              <a:xfrm flipV="1">
                <a:off x="6640" y="7343"/>
                <a:ext cx="0" cy="1928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5" name="Group 47"/>
            <p:cNvGrpSpPr>
              <a:grpSpLocks/>
            </p:cNvGrpSpPr>
            <p:nvPr/>
          </p:nvGrpSpPr>
          <p:grpSpPr bwMode="auto">
            <a:xfrm>
              <a:off x="11276" y="2803"/>
              <a:ext cx="1134" cy="7491"/>
              <a:chOff x="10451" y="2803"/>
              <a:chExt cx="1134" cy="7491"/>
            </a:xfrm>
          </p:grpSpPr>
          <p:sp>
            <p:nvSpPr>
              <p:cNvPr id="86" name="Text Box 333"/>
              <p:cNvSpPr txBox="1">
                <a:spLocks noChangeArrowheads="1"/>
              </p:cNvSpPr>
              <p:nvPr/>
            </p:nvSpPr>
            <p:spPr bwMode="auto">
              <a:xfrm>
                <a:off x="10512" y="7726"/>
                <a:ext cx="1020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Старший мастер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7" name="Text Box 317"/>
              <p:cNvSpPr txBox="1">
                <a:spLocks noChangeArrowheads="1"/>
              </p:cNvSpPr>
              <p:nvPr/>
            </p:nvSpPr>
            <p:spPr bwMode="auto">
              <a:xfrm>
                <a:off x="10492" y="6573"/>
                <a:ext cx="1077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Преп-ль ООД, Преп-ль СД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8" name="Text Box 318"/>
              <p:cNvSpPr txBox="1">
                <a:spLocks noChangeArrowheads="1"/>
              </p:cNvSpPr>
              <p:nvPr/>
            </p:nvSpPr>
            <p:spPr bwMode="auto">
              <a:xfrm>
                <a:off x="10492" y="7152"/>
                <a:ext cx="1058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9" name="Text Box 321"/>
              <p:cNvSpPr txBox="1">
                <a:spLocks noChangeArrowheads="1"/>
              </p:cNvSpPr>
              <p:nvPr/>
            </p:nvSpPr>
            <p:spPr bwMode="auto">
              <a:xfrm>
                <a:off x="10633" y="9205"/>
                <a:ext cx="895" cy="51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Старший мастер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0" name="Text Box 322"/>
              <p:cNvSpPr txBox="1">
                <a:spLocks noChangeArrowheads="1"/>
              </p:cNvSpPr>
              <p:nvPr/>
            </p:nvSpPr>
            <p:spPr bwMode="auto">
              <a:xfrm>
                <a:off x="10451" y="2803"/>
                <a:ext cx="1134" cy="397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ТиПО</a:t>
                </a:r>
              </a:p>
            </p:txBody>
          </p:sp>
          <p:sp>
            <p:nvSpPr>
              <p:cNvPr id="91" name="Text Box 323"/>
              <p:cNvSpPr txBox="1">
                <a:spLocks noChangeArrowheads="1"/>
              </p:cNvSpPr>
              <p:nvPr/>
            </p:nvSpPr>
            <p:spPr bwMode="auto">
              <a:xfrm>
                <a:off x="10503" y="9954"/>
                <a:ext cx="957" cy="34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МПО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92" name="Text Box 324"/>
              <p:cNvSpPr txBox="1">
                <a:spLocks noChangeArrowheads="1"/>
              </p:cNvSpPr>
              <p:nvPr/>
            </p:nvSpPr>
            <p:spPr bwMode="auto">
              <a:xfrm>
                <a:off x="10516" y="8318"/>
                <a:ext cx="850" cy="340"/>
              </a:xfrm>
              <a:prstGeom prst="rect">
                <a:avLst/>
              </a:prstGeom>
              <a:solidFill>
                <a:schemeClr val="bg2">
                  <a:lumMod val="75000"/>
                  <a:lumOff val="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МПО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93" name="AutoShape 380"/>
              <p:cNvCxnSpPr>
                <a:cxnSpLocks noChangeShapeType="1"/>
              </p:cNvCxnSpPr>
              <p:nvPr/>
            </p:nvCxnSpPr>
            <p:spPr bwMode="auto">
              <a:xfrm flipV="1">
                <a:off x="10518" y="8100"/>
                <a:ext cx="0" cy="1871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94" name="AutoShape 381"/>
              <p:cNvCxnSpPr>
                <a:cxnSpLocks noChangeShapeType="1"/>
              </p:cNvCxnSpPr>
              <p:nvPr/>
            </p:nvCxnSpPr>
            <p:spPr bwMode="auto">
              <a:xfrm flipV="1">
                <a:off x="11508" y="7711"/>
                <a:ext cx="0" cy="1474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6" name="Group 57"/>
            <p:cNvGrpSpPr>
              <a:grpSpLocks/>
            </p:cNvGrpSpPr>
            <p:nvPr/>
          </p:nvGrpSpPr>
          <p:grpSpPr bwMode="auto">
            <a:xfrm>
              <a:off x="12453" y="2806"/>
              <a:ext cx="1191" cy="2519"/>
              <a:chOff x="11688" y="2806"/>
              <a:chExt cx="1191" cy="2519"/>
            </a:xfrm>
          </p:grpSpPr>
          <p:sp>
            <p:nvSpPr>
              <p:cNvPr id="80" name="Text Box 328"/>
              <p:cNvSpPr txBox="1">
                <a:spLocks noChangeArrowheads="1"/>
              </p:cNvSpPr>
              <p:nvPr/>
            </p:nvSpPr>
            <p:spPr bwMode="auto">
              <a:xfrm>
                <a:off x="11715" y="4281"/>
                <a:ext cx="1077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Ст.преп-ль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1" name="Text Box 329"/>
              <p:cNvSpPr txBox="1">
                <a:spLocks noChangeArrowheads="1"/>
              </p:cNvSpPr>
              <p:nvPr/>
            </p:nvSpPr>
            <p:spPr bwMode="auto">
              <a:xfrm>
                <a:off x="11715" y="4815"/>
                <a:ext cx="1077" cy="51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Преп-ль (ассистент)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2" name="Text Box 326"/>
              <p:cNvSpPr txBox="1">
                <a:spLocks noChangeArrowheads="1"/>
              </p:cNvSpPr>
              <p:nvPr/>
            </p:nvSpPr>
            <p:spPr bwMode="auto">
              <a:xfrm>
                <a:off x="11709" y="3270"/>
                <a:ext cx="1077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Профессор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3" name="Text Box 327"/>
              <p:cNvSpPr txBox="1">
                <a:spLocks noChangeArrowheads="1"/>
              </p:cNvSpPr>
              <p:nvPr/>
            </p:nvSpPr>
            <p:spPr bwMode="auto">
              <a:xfrm>
                <a:off x="11709" y="3771"/>
                <a:ext cx="1077" cy="3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Доцент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84" name="Text Box 330"/>
              <p:cNvSpPr txBox="1">
                <a:spLocks noChangeArrowheads="1"/>
              </p:cNvSpPr>
              <p:nvPr/>
            </p:nvSpPr>
            <p:spPr bwMode="auto">
              <a:xfrm>
                <a:off x="11688" y="2806"/>
                <a:ext cx="1191" cy="397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НПР ВиПО</a:t>
                </a:r>
              </a:p>
            </p:txBody>
          </p:sp>
          <p:cxnSp>
            <p:nvCxnSpPr>
              <p:cNvPr id="85" name="AutoShape 351"/>
              <p:cNvCxnSpPr>
                <a:cxnSpLocks noChangeShapeType="1"/>
              </p:cNvCxnSpPr>
              <p:nvPr/>
            </p:nvCxnSpPr>
            <p:spPr bwMode="auto">
              <a:xfrm flipV="1">
                <a:off x="11822" y="3493"/>
                <a:ext cx="0" cy="1474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7" name="Group 64"/>
            <p:cNvGrpSpPr>
              <a:grpSpLocks/>
            </p:cNvGrpSpPr>
            <p:nvPr/>
          </p:nvGrpSpPr>
          <p:grpSpPr bwMode="auto">
            <a:xfrm>
              <a:off x="10096" y="2811"/>
              <a:ext cx="1134" cy="7619"/>
              <a:chOff x="9226" y="2811"/>
              <a:chExt cx="1134" cy="7619"/>
            </a:xfrm>
          </p:grpSpPr>
          <p:sp>
            <p:nvSpPr>
              <p:cNvPr id="75" name="Text Box 257"/>
              <p:cNvSpPr txBox="1">
                <a:spLocks noChangeArrowheads="1"/>
              </p:cNvSpPr>
              <p:nvPr/>
            </p:nvSpPr>
            <p:spPr bwMode="auto">
              <a:xfrm>
                <a:off x="9266" y="9249"/>
                <a:ext cx="1077" cy="118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Инструктор </a:t>
                </a:r>
                <a:r>
                  <a:rPr lang="ru-RU" sz="600" dirty="0" err="1">
                    <a:effectLst/>
                    <a:ea typeface="Calibri"/>
                    <a:cs typeface="Calibri"/>
                  </a:rPr>
                  <a:t>Конценртм</a:t>
                </a:r>
                <a:r>
                  <a:rPr lang="ru-RU" sz="600" dirty="0">
                    <a:effectLst/>
                    <a:ea typeface="Calibri"/>
                    <a:cs typeface="Calibri"/>
                  </a:rPr>
                  <a:t>-р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err="1">
                    <a:effectLst/>
                    <a:ea typeface="Calibri"/>
                    <a:cs typeface="Calibri"/>
                  </a:rPr>
                  <a:t>Аккомпаниат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Хореограф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6" name="Text Box 148"/>
              <p:cNvSpPr txBox="1">
                <a:spLocks noChangeArrowheads="1"/>
              </p:cNvSpPr>
              <p:nvPr/>
            </p:nvSpPr>
            <p:spPr bwMode="auto">
              <a:xfrm>
                <a:off x="9258" y="6572"/>
                <a:ext cx="1077" cy="181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Методист Инструктор Концертм-р Аккомпаниат Хореограф Логопед Писхолог Тьютор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Рук-ль НВП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7" name="Text Box 288"/>
              <p:cNvSpPr txBox="1">
                <a:spLocks noChangeArrowheads="1"/>
              </p:cNvSpPr>
              <p:nvPr/>
            </p:nvSpPr>
            <p:spPr bwMode="auto">
              <a:xfrm>
                <a:off x="9226" y="4201"/>
                <a:ext cx="1020" cy="34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Куратор </a:t>
                </a:r>
                <a:r>
                  <a:rPr lang="ru-RU" sz="600" baseline="300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8" name="Text Box 216"/>
              <p:cNvSpPr txBox="1">
                <a:spLocks noChangeArrowheads="1"/>
              </p:cNvSpPr>
              <p:nvPr/>
            </p:nvSpPr>
            <p:spPr bwMode="auto">
              <a:xfrm>
                <a:off x="9226" y="2811"/>
                <a:ext cx="1134" cy="39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 ПЛ к ПР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79" name="AutoShape 382"/>
              <p:cNvCxnSpPr>
                <a:cxnSpLocks noChangeShapeType="1"/>
              </p:cNvCxnSpPr>
              <p:nvPr/>
            </p:nvCxnSpPr>
            <p:spPr bwMode="auto">
              <a:xfrm flipV="1">
                <a:off x="9266" y="7826"/>
                <a:ext cx="0" cy="1417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18" name="Group 70"/>
            <p:cNvGrpSpPr>
              <a:grpSpLocks/>
            </p:cNvGrpSpPr>
            <p:nvPr/>
          </p:nvGrpSpPr>
          <p:grpSpPr bwMode="auto">
            <a:xfrm>
              <a:off x="1785" y="2069"/>
              <a:ext cx="14737" cy="706"/>
              <a:chOff x="1785" y="2069"/>
              <a:chExt cx="14737" cy="706"/>
            </a:xfrm>
          </p:grpSpPr>
          <p:sp>
            <p:nvSpPr>
              <p:cNvPr id="72" name="Text Box 169"/>
              <p:cNvSpPr txBox="1">
                <a:spLocks noChangeArrowheads="1"/>
              </p:cNvSpPr>
              <p:nvPr/>
            </p:nvSpPr>
            <p:spPr bwMode="auto">
              <a:xfrm>
                <a:off x="13687" y="2435"/>
                <a:ext cx="2835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ПГ2: Менеджеры в образовании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3" name="Text Box 161"/>
              <p:cNvSpPr txBox="1">
                <a:spLocks noChangeArrowheads="1"/>
              </p:cNvSpPr>
              <p:nvPr/>
            </p:nvSpPr>
            <p:spPr bwMode="auto">
              <a:xfrm>
                <a:off x="1789" y="2069"/>
                <a:ext cx="14733" cy="3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Основная профессиональная группа: Педагогические работники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4" name="Text Box 207"/>
              <p:cNvSpPr txBox="1">
                <a:spLocks noChangeArrowheads="1"/>
              </p:cNvSpPr>
              <p:nvPr/>
            </p:nvSpPr>
            <p:spPr bwMode="auto">
              <a:xfrm>
                <a:off x="1785" y="2431"/>
                <a:ext cx="11902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ПГ1: Педагоги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9" name="Group 74"/>
            <p:cNvGrpSpPr>
              <a:grpSpLocks/>
            </p:cNvGrpSpPr>
            <p:nvPr/>
          </p:nvGrpSpPr>
          <p:grpSpPr bwMode="auto">
            <a:xfrm>
              <a:off x="1786" y="2805"/>
              <a:ext cx="1135" cy="7166"/>
              <a:chOff x="1786" y="2805"/>
              <a:chExt cx="1135" cy="7166"/>
            </a:xfrm>
          </p:grpSpPr>
          <p:sp>
            <p:nvSpPr>
              <p:cNvPr id="67" name="Text Box 193"/>
              <p:cNvSpPr txBox="1">
                <a:spLocks noChangeArrowheads="1"/>
              </p:cNvSpPr>
              <p:nvPr/>
            </p:nvSpPr>
            <p:spPr bwMode="auto">
              <a:xfrm>
                <a:off x="1803" y="9193"/>
                <a:ext cx="1077" cy="77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Воспитатель высшей категорииВоспитатель</a:t>
                </a:r>
                <a:r>
                  <a:rPr lang="ru-RU" sz="600" baseline="30000" dirty="0">
                    <a:effectLst/>
                    <a:ea typeface="Calibri"/>
                    <a:cs typeface="Calibri"/>
                  </a:rPr>
                  <a:t>2</a:t>
                </a:r>
                <a:r>
                  <a:rPr lang="ru-RU" sz="600" dirty="0">
                    <a:effectLst/>
                    <a:ea typeface="Calibri"/>
                    <a:cs typeface="Calibri"/>
                  </a:rPr>
                  <a:t> 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68" name="Text Box 192"/>
              <p:cNvSpPr txBox="1">
                <a:spLocks noChangeArrowheads="1"/>
              </p:cNvSpPr>
              <p:nvPr/>
            </p:nvSpPr>
            <p:spPr bwMode="auto">
              <a:xfrm>
                <a:off x="1786" y="8117"/>
                <a:ext cx="1077" cy="34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Воспитатель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69" name="Text Box 199"/>
              <p:cNvSpPr txBox="1">
                <a:spLocks noChangeArrowheads="1"/>
              </p:cNvSpPr>
              <p:nvPr/>
            </p:nvSpPr>
            <p:spPr bwMode="auto">
              <a:xfrm>
                <a:off x="1790" y="6207"/>
                <a:ext cx="1077" cy="176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 </a:t>
                </a:r>
                <a:r>
                  <a:rPr lang="ru-RU" sz="550" dirty="0">
                    <a:effectLst/>
                    <a:ea typeface="Calibri"/>
                    <a:cs typeface="Times New Roman"/>
                  </a:rPr>
                  <a:t>казахского (русского, ин.) языка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Учитель-дефектолог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Учитель-логопед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Times New Roman"/>
                  </a:rPr>
                  <a:t>Педагог-психолог</a:t>
                </a: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1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70" name="Text Box 210"/>
              <p:cNvSpPr txBox="1">
                <a:spLocks noChangeArrowheads="1"/>
              </p:cNvSpPr>
              <p:nvPr/>
            </p:nvSpPr>
            <p:spPr bwMode="auto">
              <a:xfrm>
                <a:off x="1787" y="2805"/>
                <a:ext cx="1134" cy="39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в ДВО</a:t>
                </a:r>
              </a:p>
            </p:txBody>
          </p:sp>
          <p:cxnSp>
            <p:nvCxnSpPr>
              <p:cNvPr id="71" name="AutoShape 369"/>
              <p:cNvCxnSpPr>
                <a:cxnSpLocks noChangeShapeType="1"/>
              </p:cNvCxnSpPr>
              <p:nvPr/>
            </p:nvCxnSpPr>
            <p:spPr bwMode="auto">
              <a:xfrm rot="-5400000">
                <a:off x="1765" y="8093"/>
                <a:ext cx="2154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20" name="Group 80"/>
            <p:cNvGrpSpPr>
              <a:grpSpLocks/>
            </p:cNvGrpSpPr>
            <p:nvPr/>
          </p:nvGrpSpPr>
          <p:grpSpPr bwMode="auto">
            <a:xfrm>
              <a:off x="1790" y="2048"/>
              <a:ext cx="14748" cy="8808"/>
              <a:chOff x="1790" y="2048"/>
              <a:chExt cx="14748" cy="8808"/>
            </a:xfrm>
          </p:grpSpPr>
          <p:cxnSp>
            <p:nvCxnSpPr>
              <p:cNvPr id="60" name="AutoShape 171"/>
              <p:cNvCxnSpPr>
                <a:cxnSpLocks noChangeShapeType="1"/>
              </p:cNvCxnSpPr>
              <p:nvPr/>
            </p:nvCxnSpPr>
            <p:spPr bwMode="auto">
              <a:xfrm>
                <a:off x="16538" y="2069"/>
                <a:ext cx="0" cy="8787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1" name="AutoShape 172"/>
              <p:cNvCxnSpPr>
                <a:cxnSpLocks noChangeShapeType="1"/>
              </p:cNvCxnSpPr>
              <p:nvPr/>
            </p:nvCxnSpPr>
            <p:spPr bwMode="auto">
              <a:xfrm>
                <a:off x="1790" y="2048"/>
                <a:ext cx="0" cy="8787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2" name="AutoShape 218"/>
              <p:cNvCxnSpPr>
                <a:cxnSpLocks noChangeShapeType="1"/>
              </p:cNvCxnSpPr>
              <p:nvPr/>
            </p:nvCxnSpPr>
            <p:spPr bwMode="auto">
              <a:xfrm>
                <a:off x="13669" y="2462"/>
                <a:ext cx="0" cy="8391"/>
              </a:xfrm>
              <a:prstGeom prst="straightConnector1">
                <a:avLst/>
              </a:prstGeom>
              <a:noFill/>
              <a:ln w="9525">
                <a:solidFill>
                  <a:schemeClr val="bg1">
                    <a:lumMod val="5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3" name="AutoShape 348"/>
              <p:cNvCxnSpPr>
                <a:cxnSpLocks noChangeShapeType="1"/>
              </p:cNvCxnSpPr>
              <p:nvPr/>
            </p:nvCxnSpPr>
            <p:spPr bwMode="auto">
              <a:xfrm rot="-5400000">
                <a:off x="1091" y="6122"/>
                <a:ext cx="3572" cy="0"/>
              </a:xfrm>
              <a:prstGeom prst="straightConnector1">
                <a:avLst/>
              </a:prstGeom>
              <a:noFill/>
              <a:ln w="9525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4" name="AutoShape 364"/>
              <p:cNvCxnSpPr>
                <a:cxnSpLocks noChangeShapeType="1"/>
              </p:cNvCxnSpPr>
              <p:nvPr/>
            </p:nvCxnSpPr>
            <p:spPr bwMode="auto">
              <a:xfrm>
                <a:off x="4299" y="4292"/>
                <a:ext cx="8164" cy="269"/>
              </a:xfrm>
              <a:prstGeom prst="bentConnector3">
                <a:avLst>
                  <a:gd name="adj1" fmla="val 49995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5" name="AutoShape 365"/>
              <p:cNvCxnSpPr>
                <a:cxnSpLocks noChangeShapeType="1"/>
              </p:cNvCxnSpPr>
              <p:nvPr/>
            </p:nvCxnSpPr>
            <p:spPr bwMode="auto">
              <a:xfrm>
                <a:off x="4314" y="4952"/>
                <a:ext cx="8164" cy="170"/>
              </a:xfrm>
              <a:prstGeom prst="bentConnector3">
                <a:avLst>
                  <a:gd name="adj1" fmla="val 49995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66" name="AutoShape 367"/>
              <p:cNvCxnSpPr>
                <a:cxnSpLocks noChangeShapeType="1"/>
              </p:cNvCxnSpPr>
              <p:nvPr/>
            </p:nvCxnSpPr>
            <p:spPr bwMode="auto">
              <a:xfrm flipV="1">
                <a:off x="6450" y="5272"/>
                <a:ext cx="6009" cy="17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21" name="Group 88"/>
            <p:cNvGrpSpPr>
              <a:grpSpLocks/>
            </p:cNvGrpSpPr>
            <p:nvPr/>
          </p:nvGrpSpPr>
          <p:grpSpPr bwMode="auto">
            <a:xfrm>
              <a:off x="2955" y="2805"/>
              <a:ext cx="1276" cy="6738"/>
              <a:chOff x="3000" y="2805"/>
              <a:chExt cx="1276" cy="6738"/>
            </a:xfrm>
          </p:grpSpPr>
          <p:sp>
            <p:nvSpPr>
              <p:cNvPr id="51" name="Text Box 230"/>
              <p:cNvSpPr txBox="1">
                <a:spLocks noChangeArrowheads="1"/>
              </p:cNvSpPr>
              <p:nvPr/>
            </p:nvSpPr>
            <p:spPr bwMode="auto">
              <a:xfrm>
                <a:off x="3046" y="9203"/>
                <a:ext cx="107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600" baseline="30000">
                    <a:effectLst/>
                    <a:ea typeface="Calibri"/>
                    <a:cs typeface="Calibri"/>
                  </a:rPr>
                  <a:t>3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2" name="Text Box 233"/>
              <p:cNvSpPr txBox="1">
                <a:spLocks noChangeArrowheads="1"/>
              </p:cNvSpPr>
              <p:nvPr/>
            </p:nvSpPr>
            <p:spPr bwMode="auto">
              <a:xfrm>
                <a:off x="3023" y="4637"/>
                <a:ext cx="1247" cy="5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Учитель-исследователь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3" name="Text Box 234"/>
              <p:cNvSpPr txBox="1">
                <a:spLocks noChangeArrowheads="1"/>
              </p:cNvSpPr>
              <p:nvPr/>
            </p:nvSpPr>
            <p:spPr bwMode="auto">
              <a:xfrm>
                <a:off x="3023" y="4201"/>
                <a:ext cx="124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Учитель-мастер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4" name="Text Box 229"/>
              <p:cNvSpPr txBox="1">
                <a:spLocks noChangeArrowheads="1"/>
              </p:cNvSpPr>
              <p:nvPr/>
            </p:nvSpPr>
            <p:spPr bwMode="auto">
              <a:xfrm>
                <a:off x="3029" y="7790"/>
                <a:ext cx="1247" cy="44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УчительУчитель-стажер</a:t>
                </a:r>
                <a:r>
                  <a:rPr lang="ru-RU" sz="600" baseline="300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4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5" name="Text Box 235"/>
              <p:cNvSpPr txBox="1">
                <a:spLocks noChangeArrowheads="1"/>
              </p:cNvSpPr>
              <p:nvPr/>
            </p:nvSpPr>
            <p:spPr bwMode="auto">
              <a:xfrm>
                <a:off x="3031" y="7343"/>
                <a:ext cx="1216" cy="38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 </a:t>
                </a:r>
                <a:r>
                  <a:rPr lang="ru-RU" sz="550" dirty="0">
                    <a:effectLst/>
                    <a:ea typeface="Calibri"/>
                    <a:cs typeface="Calibri"/>
                  </a:rPr>
                  <a:t>высшей категории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Учитель</a:t>
                </a:r>
                <a:r>
                  <a:rPr lang="ru-RU" sz="550" baseline="30000" dirty="0">
                    <a:effectLst/>
                    <a:ea typeface="Calibri"/>
                    <a:cs typeface="Calibri"/>
                  </a:rPr>
                  <a:t>3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6" name="Text Box 236"/>
              <p:cNvSpPr txBox="1">
                <a:spLocks noChangeArrowheads="1"/>
              </p:cNvSpPr>
              <p:nvPr/>
            </p:nvSpPr>
            <p:spPr bwMode="auto">
              <a:xfrm>
                <a:off x="3025" y="6645"/>
                <a:ext cx="1247" cy="51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smtClean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Учитель-модератор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Учитель-модератор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 smtClean="0">
                    <a:effectLst/>
                    <a:ea typeface="Calibri"/>
                    <a:cs typeface="Calibri"/>
                  </a:rPr>
                  <a:t> 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7" name="Text Box 237"/>
              <p:cNvSpPr txBox="1">
                <a:spLocks noChangeArrowheads="1"/>
              </p:cNvSpPr>
              <p:nvPr/>
            </p:nvSpPr>
            <p:spPr bwMode="auto">
              <a:xfrm>
                <a:off x="3027" y="6207"/>
                <a:ext cx="1247" cy="34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Учитель-эксперт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 </a:t>
                </a:r>
                <a:endParaRPr lang="ru-RU" sz="60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Учитель-эксперт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solidFill>
                      <a:srgbClr val="FF0000"/>
                    </a:solidFill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550" dirty="0">
                    <a:effectLst/>
                    <a:ea typeface="Calibri"/>
                    <a:cs typeface="Calibri"/>
                  </a:rPr>
                  <a:t> </a:t>
                </a:r>
                <a:endParaRPr lang="ru-RU" sz="550" dirty="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58" name="Text Box 211"/>
              <p:cNvSpPr txBox="1">
                <a:spLocks noChangeArrowheads="1"/>
              </p:cNvSpPr>
              <p:nvPr/>
            </p:nvSpPr>
            <p:spPr bwMode="auto">
              <a:xfrm>
                <a:off x="3000" y="2805"/>
                <a:ext cx="1247" cy="39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dirty="0">
                    <a:effectLst/>
                    <a:ea typeface="Calibri"/>
                    <a:cs typeface="Times New Roman"/>
                  </a:rPr>
                  <a:t>Педагогические работники в системе среднего </a:t>
                </a:r>
                <a:r>
                  <a:rPr lang="ru-RU" sz="600" dirty="0" err="1">
                    <a:effectLst/>
                    <a:ea typeface="Calibri"/>
                    <a:cs typeface="Times New Roman"/>
                  </a:rPr>
                  <a:t>образованияПР</a:t>
                </a:r>
                <a:r>
                  <a:rPr lang="ru-RU" sz="600" dirty="0">
                    <a:effectLst/>
                    <a:ea typeface="Calibri"/>
                    <a:cs typeface="Times New Roman"/>
                  </a:rPr>
                  <a:t> СО</a:t>
                </a:r>
              </a:p>
            </p:txBody>
          </p:sp>
          <p:cxnSp>
            <p:nvCxnSpPr>
              <p:cNvPr id="59" name="AutoShape 371"/>
              <p:cNvCxnSpPr>
                <a:cxnSpLocks noChangeShapeType="1"/>
              </p:cNvCxnSpPr>
              <p:nvPr/>
            </p:nvCxnSpPr>
            <p:spPr bwMode="auto">
              <a:xfrm rot="-5400000">
                <a:off x="2289" y="8412"/>
                <a:ext cx="1587" cy="1"/>
              </a:xfrm>
              <a:prstGeom prst="bentConnector3">
                <a:avLst>
                  <a:gd name="adj1" fmla="val 49968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22" name="Group 98"/>
            <p:cNvGrpSpPr>
              <a:grpSpLocks/>
            </p:cNvGrpSpPr>
            <p:nvPr/>
          </p:nvGrpSpPr>
          <p:grpSpPr bwMode="auto">
            <a:xfrm>
              <a:off x="3228" y="2813"/>
              <a:ext cx="3118" cy="7141"/>
              <a:chOff x="3318" y="2813"/>
              <a:chExt cx="3118" cy="7141"/>
            </a:xfrm>
          </p:grpSpPr>
          <p:sp>
            <p:nvSpPr>
              <p:cNvPr id="44" name="Text Box 212"/>
              <p:cNvSpPr txBox="1">
                <a:spLocks noChangeArrowheads="1"/>
              </p:cNvSpPr>
              <p:nvPr/>
            </p:nvSpPr>
            <p:spPr bwMode="auto">
              <a:xfrm>
                <a:off x="4344" y="2813"/>
                <a:ext cx="1134" cy="39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</a:t>
                </a:r>
              </a:p>
            </p:txBody>
          </p:sp>
          <p:sp>
            <p:nvSpPr>
              <p:cNvPr id="45" name="Text Box 249"/>
              <p:cNvSpPr txBox="1">
                <a:spLocks noChangeArrowheads="1"/>
              </p:cNvSpPr>
              <p:nvPr/>
            </p:nvSpPr>
            <p:spPr bwMode="auto">
              <a:xfrm>
                <a:off x="4402" y="9191"/>
                <a:ext cx="1077" cy="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 ДО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Педагог-организатор 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46" name="Text Box 248"/>
              <p:cNvSpPr txBox="1">
                <a:spLocks noChangeArrowheads="1"/>
              </p:cNvSpPr>
              <p:nvPr/>
            </p:nvSpPr>
            <p:spPr bwMode="auto">
              <a:xfrm>
                <a:off x="4385" y="6669"/>
                <a:ext cx="1077" cy="73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Педагог ДО, педагог-организатор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47" name="AutoShape 378"/>
              <p:cNvCxnSpPr>
                <a:cxnSpLocks noChangeShapeType="1"/>
              </p:cNvCxnSpPr>
              <p:nvPr/>
            </p:nvCxnSpPr>
            <p:spPr bwMode="auto">
              <a:xfrm flipV="1">
                <a:off x="5424" y="6926"/>
                <a:ext cx="0" cy="2268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48" name="Text Box 265"/>
              <p:cNvSpPr txBox="1">
                <a:spLocks noChangeArrowheads="1"/>
              </p:cNvSpPr>
              <p:nvPr/>
            </p:nvSpPr>
            <p:spPr bwMode="auto">
              <a:xfrm>
                <a:off x="3318" y="5201"/>
                <a:ext cx="3118" cy="44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Социальный педагог, 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49" name="Text Box 375"/>
              <p:cNvSpPr txBox="1">
                <a:spLocks noChangeArrowheads="1"/>
              </p:cNvSpPr>
              <p:nvPr/>
            </p:nvSpPr>
            <p:spPr bwMode="auto">
              <a:xfrm>
                <a:off x="3318" y="8236"/>
                <a:ext cx="3118" cy="42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Calibri"/>
                  </a:rPr>
                  <a:t>Социальный педагог, педагог-психолог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cxnSp>
            <p:nvCxnSpPr>
              <p:cNvPr id="50" name="AutoShape 379"/>
              <p:cNvCxnSpPr>
                <a:cxnSpLocks noChangeShapeType="1"/>
              </p:cNvCxnSpPr>
              <p:nvPr/>
            </p:nvCxnSpPr>
            <p:spPr bwMode="auto">
              <a:xfrm rot="-5400000">
                <a:off x="2985" y="7005"/>
                <a:ext cx="2721" cy="0"/>
              </a:xfrm>
              <a:prstGeom prst="straightConnector1">
                <a:avLst/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grpSp>
          <p:nvGrpSpPr>
            <p:cNvPr id="23" name="Group 106"/>
            <p:cNvGrpSpPr>
              <a:grpSpLocks/>
            </p:cNvGrpSpPr>
            <p:nvPr/>
          </p:nvGrpSpPr>
          <p:grpSpPr bwMode="auto">
            <a:xfrm>
              <a:off x="8852" y="2826"/>
              <a:ext cx="1196" cy="7464"/>
              <a:chOff x="8852" y="2826"/>
              <a:chExt cx="1196" cy="7464"/>
            </a:xfrm>
          </p:grpSpPr>
          <p:sp>
            <p:nvSpPr>
              <p:cNvPr id="38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476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39" name="Text Box 215"/>
              <p:cNvSpPr txBox="1">
                <a:spLocks noChangeArrowheads="1"/>
              </p:cNvSpPr>
              <p:nvPr/>
            </p:nvSpPr>
            <p:spPr bwMode="auto">
              <a:xfrm>
                <a:off x="8857" y="2826"/>
                <a:ext cx="1191" cy="62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ПР ДОвзр (нерег.сектор)</a:t>
                </a:r>
              </a:p>
            </p:txBody>
          </p:sp>
          <p:sp>
            <p:nvSpPr>
              <p:cNvPr id="40" name="Text Box 281"/>
              <p:cNvSpPr txBox="1">
                <a:spLocks noChangeArrowheads="1"/>
              </p:cNvSpPr>
              <p:nvPr/>
            </p:nvSpPr>
            <p:spPr bwMode="auto">
              <a:xfrm>
                <a:off x="8872" y="3565"/>
                <a:ext cx="1134" cy="384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 dirty="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1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935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2" name="Text Box 281"/>
              <p:cNvSpPr txBox="1">
                <a:spLocks noChangeArrowheads="1"/>
              </p:cNvSpPr>
              <p:nvPr/>
            </p:nvSpPr>
            <p:spPr bwMode="auto">
              <a:xfrm>
                <a:off x="8872" y="6745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  <p:sp>
            <p:nvSpPr>
              <p:cNvPr id="43" name="Text Box 281"/>
              <p:cNvSpPr txBox="1">
                <a:spLocks noChangeArrowheads="1"/>
              </p:cNvSpPr>
              <p:nvPr/>
            </p:nvSpPr>
            <p:spPr bwMode="auto">
              <a:xfrm>
                <a:off x="8852" y="9950"/>
                <a:ext cx="1134" cy="340"/>
              </a:xfrm>
              <a:prstGeom prst="rect">
                <a:avLst/>
              </a:prstGeom>
              <a:solidFill>
                <a:srgbClr val="FF66CC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Бизнес-тренер</a:t>
                </a:r>
              </a:p>
            </p:txBody>
          </p:sp>
        </p:grpSp>
        <p:grpSp>
          <p:nvGrpSpPr>
            <p:cNvPr id="24" name="Group 113"/>
            <p:cNvGrpSpPr>
              <a:grpSpLocks/>
            </p:cNvGrpSpPr>
            <p:nvPr/>
          </p:nvGrpSpPr>
          <p:grpSpPr bwMode="auto">
            <a:xfrm>
              <a:off x="390" y="2444"/>
              <a:ext cx="1370" cy="8367"/>
              <a:chOff x="390" y="2444"/>
              <a:chExt cx="1370" cy="8367"/>
            </a:xfrm>
          </p:grpSpPr>
          <p:sp>
            <p:nvSpPr>
              <p:cNvPr id="25" name="Text Box 179"/>
              <p:cNvSpPr txBox="1">
                <a:spLocks noChangeArrowheads="1"/>
              </p:cNvSpPr>
              <p:nvPr/>
            </p:nvSpPr>
            <p:spPr bwMode="auto">
              <a:xfrm>
                <a:off x="405" y="9239"/>
                <a:ext cx="624" cy="7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5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26" name="Text Box 284"/>
              <p:cNvSpPr txBox="1">
                <a:spLocks noChangeArrowheads="1"/>
              </p:cNvSpPr>
              <p:nvPr/>
            </p:nvSpPr>
            <p:spPr bwMode="auto">
              <a:xfrm>
                <a:off x="1080" y="9269"/>
                <a:ext cx="680" cy="6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5.1-5.2</a:t>
                </a:r>
              </a:p>
            </p:txBody>
          </p:sp>
          <p:sp>
            <p:nvSpPr>
              <p:cNvPr id="27" name="Text Box 159"/>
              <p:cNvSpPr txBox="1">
                <a:spLocks noChangeArrowheads="1"/>
              </p:cNvSpPr>
              <p:nvPr/>
            </p:nvSpPr>
            <p:spPr bwMode="auto">
              <a:xfrm>
                <a:off x="416" y="4192"/>
                <a:ext cx="624" cy="18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7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28" name="Text Box 232"/>
              <p:cNvSpPr txBox="1">
                <a:spLocks noChangeArrowheads="1"/>
              </p:cNvSpPr>
              <p:nvPr/>
            </p:nvSpPr>
            <p:spPr bwMode="auto">
              <a:xfrm>
                <a:off x="1088" y="4189"/>
                <a:ext cx="624" cy="181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7.1-7.2</a:t>
                </a:r>
              </a:p>
            </p:txBody>
          </p:sp>
          <p:sp>
            <p:nvSpPr>
              <p:cNvPr id="29" name="Text Box 160"/>
              <p:cNvSpPr txBox="1">
                <a:spLocks noChangeArrowheads="1"/>
              </p:cNvSpPr>
              <p:nvPr/>
            </p:nvSpPr>
            <p:spPr bwMode="auto">
              <a:xfrm>
                <a:off x="411" y="6069"/>
                <a:ext cx="624" cy="30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6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30" name="Text Box 247"/>
              <p:cNvSpPr txBox="1">
                <a:spLocks noChangeArrowheads="1"/>
              </p:cNvSpPr>
              <p:nvPr/>
            </p:nvSpPr>
            <p:spPr bwMode="auto">
              <a:xfrm>
                <a:off x="1091" y="6070"/>
                <a:ext cx="624" cy="306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6.1-6.4</a:t>
                </a:r>
              </a:p>
            </p:txBody>
          </p:sp>
          <p:sp>
            <p:nvSpPr>
              <p:cNvPr id="31" name="Text Box 290"/>
              <p:cNvSpPr txBox="1">
                <a:spLocks noChangeArrowheads="1"/>
              </p:cNvSpPr>
              <p:nvPr/>
            </p:nvSpPr>
            <p:spPr bwMode="auto">
              <a:xfrm>
                <a:off x="411" y="2444"/>
                <a:ext cx="130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Уровни</a:t>
                </a:r>
              </a:p>
            </p:txBody>
          </p:sp>
          <p:sp>
            <p:nvSpPr>
              <p:cNvPr id="32" name="Text Box 121"/>
              <p:cNvSpPr txBox="1">
                <a:spLocks noChangeArrowheads="1"/>
              </p:cNvSpPr>
              <p:nvPr/>
            </p:nvSpPr>
            <p:spPr bwMode="auto">
              <a:xfrm>
                <a:off x="411" y="2821"/>
                <a:ext cx="62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НРК</a:t>
                </a:r>
              </a:p>
            </p:txBody>
          </p:sp>
          <p:sp>
            <p:nvSpPr>
              <p:cNvPr id="33" name="Text Box 308"/>
              <p:cNvSpPr txBox="1">
                <a:spLocks noChangeArrowheads="1"/>
              </p:cNvSpPr>
              <p:nvPr/>
            </p:nvSpPr>
            <p:spPr bwMode="auto">
              <a:xfrm>
                <a:off x="1071" y="2821"/>
                <a:ext cx="624" cy="3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ОРК</a:t>
                </a:r>
              </a:p>
            </p:txBody>
          </p:sp>
          <p:sp>
            <p:nvSpPr>
              <p:cNvPr id="34" name="Text Box 123"/>
              <p:cNvSpPr txBox="1">
                <a:spLocks noChangeArrowheads="1"/>
              </p:cNvSpPr>
              <p:nvPr/>
            </p:nvSpPr>
            <p:spPr bwMode="auto">
              <a:xfrm>
                <a:off x="411" y="3226"/>
                <a:ext cx="624" cy="8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8</a:t>
                </a:r>
              </a:p>
            </p:txBody>
          </p:sp>
          <p:sp>
            <p:nvSpPr>
              <p:cNvPr id="35" name="Text Box 124"/>
              <p:cNvSpPr txBox="1">
                <a:spLocks noChangeArrowheads="1"/>
              </p:cNvSpPr>
              <p:nvPr/>
            </p:nvSpPr>
            <p:spPr bwMode="auto">
              <a:xfrm>
                <a:off x="1071" y="3226"/>
                <a:ext cx="624" cy="8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8.1-8.2</a:t>
                </a:r>
              </a:p>
            </p:txBody>
          </p:sp>
          <p:sp>
            <p:nvSpPr>
              <p:cNvPr id="36" name="Text Box 125"/>
              <p:cNvSpPr txBox="1">
                <a:spLocks noChangeArrowheads="1"/>
              </p:cNvSpPr>
              <p:nvPr/>
            </p:nvSpPr>
            <p:spPr bwMode="auto">
              <a:xfrm>
                <a:off x="390" y="10049"/>
                <a:ext cx="624" cy="76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4</a:t>
                </a:r>
                <a:endParaRPr lang="ru-RU" sz="600"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 b="1">
                    <a:effectLst/>
                    <a:ea typeface="Calibri"/>
                    <a:cs typeface="Times New Roman"/>
                  </a:rPr>
                  <a:t> </a:t>
                </a:r>
                <a:endParaRPr lang="ru-RU" sz="600">
                  <a:effectLst/>
                  <a:ea typeface="Calibri"/>
                  <a:cs typeface="Times New Roman"/>
                </a:endParaRPr>
              </a:p>
            </p:txBody>
          </p:sp>
          <p:sp>
            <p:nvSpPr>
              <p:cNvPr id="37" name="Text Box 284"/>
              <p:cNvSpPr txBox="1">
                <a:spLocks noChangeArrowheads="1"/>
              </p:cNvSpPr>
              <p:nvPr/>
            </p:nvSpPr>
            <p:spPr bwMode="auto">
              <a:xfrm>
                <a:off x="1080" y="10049"/>
                <a:ext cx="680" cy="7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bg1">
                    <a:lumMod val="50000"/>
                    <a:lumOff val="0"/>
                  </a:schemeClr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4.1-4.2</a:t>
                </a:r>
              </a:p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600">
                    <a:effectLst/>
                    <a:ea typeface="Calibri"/>
                    <a:cs typeface="Times New Roman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3187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Rectangle 229"/>
          <p:cNvSpPr>
            <a:spLocks noChangeArrowheads="1"/>
          </p:cNvSpPr>
          <p:nvPr/>
        </p:nvSpPr>
        <p:spPr bwMode="auto">
          <a:xfrm>
            <a:off x="107504" y="179929"/>
            <a:ext cx="8820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Карта профессиональных квалификаций сферы образования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(дошкольное воспитание и обучение, среднее образование)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302579" y="927160"/>
            <a:ext cx="8625398" cy="5454168"/>
            <a:chOff x="337" y="1981"/>
            <a:chExt cx="15931" cy="8787"/>
          </a:xfrm>
        </p:grpSpPr>
        <p:grpSp>
          <p:nvGrpSpPr>
            <p:cNvPr id="5" name="Group 467"/>
            <p:cNvGrpSpPr>
              <a:grpSpLocks/>
            </p:cNvGrpSpPr>
            <p:nvPr/>
          </p:nvGrpSpPr>
          <p:grpSpPr bwMode="auto">
            <a:xfrm>
              <a:off x="1579" y="2148"/>
              <a:ext cx="13366" cy="8039"/>
              <a:chOff x="1363" y="2844"/>
              <a:chExt cx="13366" cy="8039"/>
            </a:xfrm>
          </p:grpSpPr>
          <p:grpSp>
            <p:nvGrpSpPr>
              <p:cNvPr id="7" name="Group 468"/>
              <p:cNvGrpSpPr>
                <a:grpSpLocks/>
              </p:cNvGrpSpPr>
              <p:nvPr/>
            </p:nvGrpSpPr>
            <p:grpSpPr bwMode="auto">
              <a:xfrm>
                <a:off x="1363" y="2844"/>
                <a:ext cx="13366" cy="8039"/>
                <a:chOff x="1363" y="2868"/>
                <a:chExt cx="13366" cy="8039"/>
              </a:xfrm>
            </p:grpSpPr>
            <p:sp>
              <p:nvSpPr>
                <p:cNvPr id="9" name="Text Box 469"/>
                <p:cNvSpPr txBox="1">
                  <a:spLocks noChangeArrowheads="1"/>
                </p:cNvSpPr>
                <p:nvPr/>
              </p:nvSpPr>
              <p:spPr bwMode="auto">
                <a:xfrm>
                  <a:off x="2856" y="6196"/>
                  <a:ext cx="3811" cy="932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9525">
                  <a:solidFill>
                    <a:schemeClr val="bg1">
                      <a:lumMod val="50000"/>
                      <a:lumOff val="0"/>
                    </a:schemeClr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Calibri"/>
                      <a:ea typeface="Calibri"/>
                      <a:cs typeface="Calibri"/>
                    </a:rPr>
                    <a:t>Учитель</a:t>
                  </a:r>
                  <a:r>
                    <a:rPr lang="ru-RU" sz="700" baseline="30000">
                      <a:effectLst/>
                      <a:latin typeface="Calibri"/>
                      <a:ea typeface="Calibri"/>
                      <a:cs typeface="Calibri"/>
                    </a:rPr>
                    <a:t> </a:t>
                  </a: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казахского (русского, ин.) языка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Учитель-дефектолог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  <a:p>
                  <a:pPr algn="ctr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sz="700">
                      <a:effectLst/>
                      <a:latin typeface="Times New Roman"/>
                      <a:ea typeface="Calibri"/>
                      <a:cs typeface="Times New Roman"/>
                    </a:rPr>
                    <a:t>Учитель-логопед</a:t>
                  </a:r>
                  <a:endParaRPr lang="ru-RU" sz="7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grpSp>
              <p:nvGrpSpPr>
                <p:cNvPr id="10" name="Group 470"/>
                <p:cNvGrpSpPr>
                  <a:grpSpLocks/>
                </p:cNvGrpSpPr>
                <p:nvPr/>
              </p:nvGrpSpPr>
              <p:grpSpPr bwMode="auto">
                <a:xfrm>
                  <a:off x="2878" y="9284"/>
                  <a:ext cx="3835" cy="1564"/>
                  <a:chOff x="2050" y="9284"/>
                  <a:chExt cx="3835" cy="1564"/>
                </a:xfrm>
              </p:grpSpPr>
              <p:sp>
                <p:nvSpPr>
                  <p:cNvPr id="78" name="Text Box 4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284"/>
                    <a:ext cx="381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 высшей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Times New Roman"/>
                      </a:rPr>
                      <a:t> </a:t>
                    </a:r>
                  </a:p>
                </p:txBody>
              </p:sp>
              <p:sp>
                <p:nvSpPr>
                  <p:cNvPr id="79" name="Text Box 4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680"/>
                    <a:ext cx="3572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первой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80" name="Text Box 4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088"/>
                    <a:ext cx="3345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второй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81" name="Text Box 4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508"/>
                    <a:ext cx="306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без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82" name="AutoShape 47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42" y="1028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83" name="AutoShape 47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282" y="9830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84" name="AutoShape 47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22" y="944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1" name="Group 478"/>
                <p:cNvGrpSpPr>
                  <a:grpSpLocks/>
                </p:cNvGrpSpPr>
                <p:nvPr/>
              </p:nvGrpSpPr>
              <p:grpSpPr bwMode="auto">
                <a:xfrm>
                  <a:off x="2878" y="7292"/>
                  <a:ext cx="3835" cy="1564"/>
                  <a:chOff x="2050" y="9284"/>
                  <a:chExt cx="3835" cy="1564"/>
                </a:xfrm>
              </p:grpSpPr>
              <p:sp>
                <p:nvSpPr>
                  <p:cNvPr id="71" name="Text Box 4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284"/>
                    <a:ext cx="381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 высшей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2" name="Text Box 4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74" y="9680"/>
                    <a:ext cx="3572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первой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3" name="Text Box 4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088"/>
                    <a:ext cx="3345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второй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74" name="Text Box 4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50" y="10508"/>
                    <a:ext cx="3061" cy="34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Воспитатель</a:t>
                    </a:r>
                    <a:r>
                      <a:rPr lang="ru-RU" sz="700" baseline="30000">
                        <a:effectLst/>
                        <a:latin typeface="Calibri"/>
                        <a:ea typeface="Calibri"/>
                        <a:cs typeface="Calibri"/>
                      </a:rPr>
                      <a:t> </a:t>
                    </a: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без категории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75" name="AutoShape 483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42" y="1028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76" name="AutoShape 48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282" y="9830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77" name="AutoShape 48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522" y="9446"/>
                    <a:ext cx="0" cy="34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2" name="Group 486"/>
                <p:cNvGrpSpPr>
                  <a:grpSpLocks/>
                </p:cNvGrpSpPr>
                <p:nvPr/>
              </p:nvGrpSpPr>
              <p:grpSpPr bwMode="auto">
                <a:xfrm>
                  <a:off x="7639" y="5332"/>
                  <a:ext cx="3290" cy="5492"/>
                  <a:chOff x="6811" y="5332"/>
                  <a:chExt cx="3290" cy="5492"/>
                </a:xfrm>
              </p:grpSpPr>
              <p:sp>
                <p:nvSpPr>
                  <p:cNvPr id="51" name="Text Box 4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11" y="6196"/>
                    <a:ext cx="3290" cy="435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Социальный педагог, педагог-психолог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grpSp>
                <p:nvGrpSpPr>
                  <p:cNvPr id="52" name="Group 488"/>
                  <p:cNvGrpSpPr>
                    <a:grpSpLocks/>
                  </p:cNvGrpSpPr>
                  <p:nvPr/>
                </p:nvGrpSpPr>
                <p:grpSpPr bwMode="auto">
                  <a:xfrm>
                    <a:off x="6870" y="7292"/>
                    <a:ext cx="3231" cy="1576"/>
                    <a:chOff x="6870" y="7292"/>
                    <a:chExt cx="3231" cy="1576"/>
                  </a:xfrm>
                </p:grpSpPr>
                <p:sp>
                  <p:nvSpPr>
                    <p:cNvPr id="64" name="Text Box 48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292"/>
                      <a:ext cx="323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Учитель высшей категории</a:t>
                      </a:r>
                    </a:p>
                  </p:txBody>
                </p:sp>
                <p:sp>
                  <p:nvSpPr>
                    <p:cNvPr id="65" name="Text Box 4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700"/>
                      <a:ext cx="2948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первой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6" name="Text Box 4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120"/>
                      <a:ext cx="2666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второй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7" name="Text Box 4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528"/>
                      <a:ext cx="238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 без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68" name="AutoShape 493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706" y="743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9" name="AutoShape 49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406" y="785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0" name="AutoShape 49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094" y="8288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  <p:grpSp>
                <p:nvGrpSpPr>
                  <p:cNvPr id="53" name="Group 496"/>
                  <p:cNvGrpSpPr>
                    <a:grpSpLocks/>
                  </p:cNvGrpSpPr>
                  <p:nvPr/>
                </p:nvGrpSpPr>
                <p:grpSpPr bwMode="auto">
                  <a:xfrm>
                    <a:off x="6870" y="9248"/>
                    <a:ext cx="3231" cy="1576"/>
                    <a:chOff x="6870" y="7292"/>
                    <a:chExt cx="3231" cy="1576"/>
                  </a:xfrm>
                </p:grpSpPr>
                <p:sp>
                  <p:nvSpPr>
                    <p:cNvPr id="57" name="Text Box 4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292"/>
                      <a:ext cx="323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высшей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58" name="Text Box 4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7700"/>
                      <a:ext cx="2948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первой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59" name="Text Box 4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120"/>
                      <a:ext cx="2666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</a:t>
                      </a:r>
                      <a:r>
                        <a:rPr lang="ru-RU" sz="700" baseline="3000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второй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60" name="Text Box 5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0" y="8528"/>
                      <a:ext cx="2381" cy="340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Учитель без категории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cxnSp>
                  <p:nvCxnSpPr>
                    <p:cNvPr id="61" name="AutoShape 501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706" y="743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2" name="AutoShape 502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406" y="7856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63" name="AutoShape 503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9094" y="8288"/>
                      <a:ext cx="2" cy="397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round/>
                      <a:headEnd type="oval" w="med" len="med"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  <p:sp>
                <p:nvSpPr>
                  <p:cNvPr id="54" name="Text Box 5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11" y="5332"/>
                    <a:ext cx="3290" cy="435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effectLst/>
                        <a:latin typeface="Calibri"/>
                        <a:ea typeface="Calibri"/>
                        <a:cs typeface="Calibri"/>
                      </a:rPr>
                      <a:t>Социальный педагог, педагог-психолог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55" name="AutoShape 50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9936" y="5500"/>
                    <a:ext cx="0" cy="850"/>
                  </a:xfrm>
                  <a:prstGeom prst="straightConnector1">
                    <a:avLst/>
                  </a:prstGeom>
                  <a:noFill/>
                  <a:ln w="9525">
                    <a:solidFill>
                      <a:schemeClr val="tx1">
                        <a:lumMod val="65000"/>
                        <a:lumOff val="35000"/>
                      </a:schemeClr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56" name="AutoShape 506"/>
                  <p:cNvCxnSpPr>
                    <a:cxnSpLocks noChangeShapeType="1"/>
                  </p:cNvCxnSpPr>
                  <p:nvPr/>
                </p:nvCxnSpPr>
                <p:spPr bwMode="auto">
                  <a:xfrm rot="10800000">
                    <a:off x="9216" y="8712"/>
                    <a:ext cx="737" cy="624"/>
                  </a:xfrm>
                  <a:prstGeom prst="bentConnector3">
                    <a:avLst>
                      <a:gd name="adj1" fmla="val 49926"/>
                    </a:avLst>
                  </a:prstGeom>
                  <a:noFill/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3" name="Group 507"/>
                <p:cNvGrpSpPr>
                  <a:grpSpLocks/>
                </p:cNvGrpSpPr>
                <p:nvPr/>
              </p:nvGrpSpPr>
              <p:grpSpPr bwMode="auto">
                <a:xfrm>
                  <a:off x="11860" y="5144"/>
                  <a:ext cx="2846" cy="3794"/>
                  <a:chOff x="11032" y="5144"/>
                  <a:chExt cx="2846" cy="3794"/>
                </a:xfrm>
              </p:grpSpPr>
              <p:sp>
                <p:nvSpPr>
                  <p:cNvPr id="40" name="Text Box 5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32" y="8073"/>
                    <a:ext cx="198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 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1" name="Text Box 5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3" y="5580"/>
                    <a:ext cx="2608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Учитель-исследователь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2" name="Text Box 5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3" y="5144"/>
                    <a:ext cx="2835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Учитель-мастер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3" name="Text Box 5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47" y="7600"/>
                    <a:ext cx="215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Учитель-модератор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4" name="Text Box 5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51" y="7138"/>
                    <a:ext cx="2324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Учитель-эксперт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45" name="Text Box 5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032" y="8541"/>
                    <a:ext cx="1757" cy="397"/>
                  </a:xfrm>
                  <a:prstGeom prst="rect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Calibri"/>
                      </a:rPr>
                      <a:t>Учитель-стажер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46" name="AutoShape 51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2612" y="8268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47" name="AutoShape 51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2852" y="7764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48" name="AutoShape 5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092" y="7236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49" name="AutoShape 51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308" y="5748"/>
                    <a:ext cx="0" cy="158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  <p:cxnSp>
                <p:nvCxnSpPr>
                  <p:cNvPr id="50" name="AutoShape 518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13512" y="5290"/>
                    <a:ext cx="0" cy="45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FF0000"/>
                    </a:solidFill>
                    <a:round/>
                    <a:headEnd type="oval" w="med" len="med"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4" name="Group 519"/>
                <p:cNvGrpSpPr>
                  <a:grpSpLocks/>
                </p:cNvGrpSpPr>
                <p:nvPr/>
              </p:nvGrpSpPr>
              <p:grpSpPr bwMode="auto">
                <a:xfrm>
                  <a:off x="1363" y="2868"/>
                  <a:ext cx="13366" cy="8039"/>
                  <a:chOff x="1363" y="2868"/>
                  <a:chExt cx="13366" cy="8039"/>
                </a:xfrm>
              </p:grpSpPr>
              <p:sp>
                <p:nvSpPr>
                  <p:cNvPr id="16" name="Text Box 5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3" y="9446"/>
                    <a:ext cx="624" cy="63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b="1">
                        <a:effectLst/>
                        <a:latin typeface="Times New Roman"/>
                        <a:ea typeface="Calibri"/>
                        <a:cs typeface="Times New Roman"/>
                      </a:rPr>
                      <a:t>5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7" name="Text Box 5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9368"/>
                    <a:ext cx="624" cy="153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5.1-5.2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4.1-4.2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 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dirty="0">
                        <a:effectLst/>
                        <a:latin typeface="Times New Roman"/>
                        <a:ea typeface="Calibri"/>
                        <a:cs typeface="Times New Roman"/>
                      </a:rPr>
                      <a:t>4</a:t>
                    </a:r>
                    <a:endParaRPr lang="ru-RU" sz="700" dirty="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grpSp>
                <p:nvGrpSpPr>
                  <p:cNvPr id="18" name="Group 522"/>
                  <p:cNvGrpSpPr>
                    <a:grpSpLocks/>
                  </p:cNvGrpSpPr>
                  <p:nvPr/>
                </p:nvGrpSpPr>
                <p:grpSpPr bwMode="auto">
                  <a:xfrm>
                    <a:off x="1477" y="2868"/>
                    <a:ext cx="13252" cy="8039"/>
                    <a:chOff x="1477" y="2868"/>
                    <a:chExt cx="13252" cy="8039"/>
                  </a:xfrm>
                </p:grpSpPr>
                <p:sp>
                  <p:nvSpPr>
                    <p:cNvPr id="20" name="Text Box 5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9" y="6160"/>
                      <a:ext cx="624" cy="306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sp>
                  <p:nvSpPr>
                    <p:cNvPr id="21" name="Text Box 5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159" y="6161"/>
                      <a:ext cx="624" cy="306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6.1-6.4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p:txBody>
                </p:sp>
                <p:grpSp>
                  <p:nvGrpSpPr>
                    <p:cNvPr id="22" name="Group 5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77" y="2868"/>
                      <a:ext cx="13229" cy="3236"/>
                      <a:chOff x="1477" y="2868"/>
                      <a:chExt cx="13229" cy="3236"/>
                    </a:xfrm>
                  </p:grpSpPr>
                  <p:sp>
                    <p:nvSpPr>
                      <p:cNvPr id="26" name="Text Box 52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84" y="5027"/>
                        <a:ext cx="624" cy="107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1">
                            <a:lumMod val="50000"/>
                            <a:lumOff val="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700" b="1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7</a:t>
                        </a:r>
                        <a:endParaRPr lang="ru-RU" sz="70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sp>
                    <p:nvSpPr>
                      <p:cNvPr id="27" name="Text Box 5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156" y="5024"/>
                        <a:ext cx="624" cy="107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bg1">
                            <a:lumMod val="50000"/>
                            <a:lumOff val="0"/>
                          </a:schemeClr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 upright="1">
                        <a:noAutofit/>
                      </a:bodyPr>
                      <a:lstStyle/>
                      <a:p>
                        <a:pPr algn="ctr">
                          <a:lnSpc>
                            <a:spcPct val="115000"/>
                          </a:lnSpc>
                          <a:spcAft>
                            <a:spcPts val="0"/>
                          </a:spcAft>
                        </a:pPr>
                        <a:r>
                          <a:rPr lang="ru-RU" sz="700">
                            <a:effectLst/>
                            <a:latin typeface="Times New Roman"/>
                            <a:ea typeface="Calibri"/>
                            <a:cs typeface="Times New Roman"/>
                          </a:rPr>
                          <a:t>7.1-7.2</a:t>
                        </a:r>
                        <a:endParaRPr lang="ru-RU" sz="700">
                          <a:effectLst/>
                          <a:latin typeface="Calibri"/>
                          <a:ea typeface="Calibri"/>
                          <a:cs typeface="Times New Roman"/>
                        </a:endParaRPr>
                      </a:p>
                    </p:txBody>
                  </p:sp>
                  <p:grpSp>
                    <p:nvGrpSpPr>
                      <p:cNvPr id="28" name="Group 5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77" y="2868"/>
                        <a:ext cx="13229" cy="2102"/>
                        <a:chOff x="1477" y="2844"/>
                        <a:chExt cx="13229" cy="2102"/>
                      </a:xfrm>
                    </p:grpSpPr>
                    <p:grpSp>
                      <p:nvGrpSpPr>
                        <p:cNvPr id="29" name="Group 52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845" y="2844"/>
                          <a:ext cx="11861" cy="1287"/>
                          <a:chOff x="2017" y="2160"/>
                          <a:chExt cx="11861" cy="1287"/>
                        </a:xfrm>
                      </p:grpSpPr>
                      <p:sp>
                        <p:nvSpPr>
                          <p:cNvPr id="35" name="Text Box 530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18" y="2896"/>
                            <a:ext cx="4012" cy="397"/>
                          </a:xfrm>
                          <a:prstGeom prst="rect">
                            <a:avLst/>
                          </a:prstGeom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Calibri"/>
                              </a:rPr>
                              <a:t>Педагогические работники системы ДВО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6" name="Text Box 531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6811" y="2896"/>
                            <a:ext cx="7067" cy="397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Calibri"/>
                              </a:rPr>
                              <a:t>Педагогические работники системы среднего образования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  <a:p>
                            <a:pPr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effectLst/>
                                <a:latin typeface="Calibri"/>
                                <a:ea typeface="Calibri"/>
                                <a:cs typeface="Times New Roman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37" name="Text Box 53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568" y="2884"/>
                            <a:ext cx="2304" cy="563"/>
                          </a:xfrm>
                          <a:prstGeom prst="rect">
                            <a:avLst/>
                          </a:prstGeom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>
                                <a:solidFill>
                                  <a:srgbClr val="FF0000"/>
                                </a:solidFill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Педагогические работники в перспективе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8" name="Text Box 533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17" y="2160"/>
                            <a:ext cx="11849" cy="376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 b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Основная профессиональная группа: Педагогические работники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  <p:sp>
                        <p:nvSpPr>
                          <p:cNvPr id="39" name="Text Box 534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25" y="2522"/>
                            <a:ext cx="11849" cy="340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chemeClr val="bg1">
                                <a:lumMod val="50000"/>
                                <a:lumOff val="0"/>
                              </a:schemeClr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15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ru-RU" sz="700" b="1">
                                <a:effectLst/>
                                <a:latin typeface="Times New Roman"/>
                                <a:ea typeface="Calibri"/>
                                <a:cs typeface="Times New Roman"/>
                              </a:rPr>
                              <a:t>ПГ: Педагоги</a:t>
                            </a:r>
                            <a:endParaRPr lang="ru-RU" sz="700">
                              <a:effectLst/>
                              <a:latin typeface="Calibri"/>
                              <a:ea typeface="Calibri"/>
                              <a:cs typeface="Times New Roman"/>
                            </a:endParaRPr>
                          </a:p>
                        </p:txBody>
                      </p:sp>
                    </p:grpSp>
                    <p:sp>
                      <p:nvSpPr>
                        <p:cNvPr id="30" name="Text Box 150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2" y="3590"/>
                          <a:ext cx="62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ОРК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1" name="Text Box 15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7" y="3980"/>
                          <a:ext cx="624" cy="9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 b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 b="1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8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2" name="Text Box 231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167" y="3982"/>
                          <a:ext cx="624" cy="964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 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8.1-8.2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3" name="Text Box 53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9" y="3219"/>
                          <a:ext cx="130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Уровни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  <p:sp>
                      <p:nvSpPr>
                        <p:cNvPr id="34" name="Text Box 53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79" y="3596"/>
                          <a:ext cx="624" cy="34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chemeClr val="bg1">
                              <a:lumMod val="50000"/>
                              <a:lumOff val="0"/>
                            </a:schemeClr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ru-RU" sz="700">
                              <a:effectLst/>
                              <a:latin typeface="Times New Roman"/>
                              <a:ea typeface="Calibri"/>
                              <a:cs typeface="Times New Roman"/>
                            </a:rPr>
                            <a:t>НРК</a:t>
                          </a:r>
                          <a:endParaRPr lang="ru-RU" sz="7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p:txBody>
                    </p:sp>
                  </p:grpSp>
                </p:grpSp>
                <p:cxnSp>
                  <p:nvCxnSpPr>
                    <p:cNvPr id="23" name="AutoShape 174"/>
                    <p:cNvCxnSpPr/>
                    <p:nvPr/>
                  </p:nvCxnSpPr>
                  <p:spPr bwMode="auto">
                    <a:xfrm flipV="1">
                      <a:off x="2449" y="9263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183"/>
                    <p:cNvCxnSpPr/>
                    <p:nvPr/>
                  </p:nvCxnSpPr>
                  <p:spPr bwMode="auto">
                    <a:xfrm flipV="1">
                      <a:off x="2427" y="10907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5" name="AutoShape 165"/>
                    <p:cNvCxnSpPr/>
                    <p:nvPr/>
                  </p:nvCxnSpPr>
                  <p:spPr bwMode="auto">
                    <a:xfrm flipV="1">
                      <a:off x="2433" y="6166"/>
                      <a:ext cx="12280" cy="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chemeClr val="bg1">
                          <a:lumMod val="50000"/>
                          <a:lumOff val="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  <p:sp>
                <p:nvSpPr>
                  <p:cNvPr id="19" name="Text Box 5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3" y="10295"/>
                    <a:ext cx="594" cy="61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chemeClr val="bg1">
                        <a:lumMod val="50000"/>
                        <a:lumOff val="0"/>
                      </a:schemeClr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0"/>
                      </a:spcAft>
                    </a:pPr>
                    <a:r>
                      <a:rPr lang="ru-RU" sz="700" b="1">
                        <a:effectLst/>
                        <a:latin typeface="Times New Roman"/>
                        <a:ea typeface="Calibri"/>
                        <a:cs typeface="Times New Roman"/>
                      </a:rPr>
                      <a:t>4</a:t>
                    </a:r>
                    <a:endParaRPr lang="ru-RU" sz="700">
                      <a:effectLst/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</p:grpSp>
            <p:cxnSp>
              <p:nvCxnSpPr>
                <p:cNvPr id="15" name="AutoShape 163"/>
                <p:cNvCxnSpPr/>
                <p:nvPr/>
              </p:nvCxnSpPr>
              <p:spPr bwMode="auto">
                <a:xfrm flipV="1">
                  <a:off x="2439" y="4997"/>
                  <a:ext cx="12280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bg1">
                      <a:lumMod val="50000"/>
                      <a:lumOff val="0"/>
                    </a:schemeClr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  <p:cxnSp>
            <p:nvCxnSpPr>
              <p:cNvPr id="8" name="AutoShape 544"/>
              <p:cNvCxnSpPr>
                <a:cxnSpLocks noChangeShapeType="1"/>
              </p:cNvCxnSpPr>
              <p:nvPr/>
            </p:nvCxnSpPr>
            <p:spPr bwMode="auto">
              <a:xfrm rot="10800000">
                <a:off x="5941" y="8664"/>
                <a:ext cx="680" cy="680"/>
              </a:xfrm>
              <a:prstGeom prst="bentConnector3">
                <a:avLst>
                  <a:gd name="adj1" fmla="val 49912"/>
                </a:avLst>
              </a:prstGeom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oval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6" name="AutoShape 545"/>
            <p:cNvSpPr>
              <a:spLocks noChangeArrowheads="1"/>
            </p:cNvSpPr>
            <p:nvPr/>
          </p:nvSpPr>
          <p:spPr bwMode="auto">
            <a:xfrm rot="5400000">
              <a:off x="3909" y="-1591"/>
              <a:ext cx="8787" cy="15931"/>
            </a:xfrm>
            <a:prstGeom prst="wave">
              <a:avLst>
                <a:gd name="adj1" fmla="val 3394"/>
                <a:gd name="adj2" fmla="val 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 sz="700"/>
            </a:p>
          </p:txBody>
        </p:sp>
      </p:grpSp>
    </p:spTree>
    <p:extLst>
      <p:ext uri="{BB962C8B-B14F-4D97-AF65-F5344CB8AC3E}">
        <p14:creationId xmlns:p14="http://schemas.microsoft.com/office/powerpoint/2010/main" xmlns="" val="38229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2220901"/>
              </p:ext>
            </p:extLst>
          </p:nvPr>
        </p:nvGraphicFramePr>
        <p:xfrm>
          <a:off x="72007" y="584408"/>
          <a:ext cx="8964489" cy="6065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9552"/>
                <a:gridCol w="1584176"/>
                <a:gridCol w="576064"/>
                <a:gridCol w="6264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Уровни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Академические квалификации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Уровни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Профессиональные квалификации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4.1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 специалиста среднего звена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Квалификационный сертификат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Свидетельство о присвоении 2-й категории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 специалиста среднего звена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Квалификационный сертификат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Свидетельство о присвоении 1-й категории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 бакалавра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6.2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+Сертификат об уровне владения языком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 о повышении квалификации по образовательной программе «Эффективное обучение» и др.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6.3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+Сертификат об уровне владения языком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 о повышении квалификации по образовательной программе «Эффективное обучение» и др.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6.4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 о повышении квалификации по образовательной программе «Лидерство учителя в школе»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kk-KZ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Свидетельство «Учитель года» и др.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 магистра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 о повышении квалификации по образовательной программе «Лидерство учителя в педагогическом сообществе», ППС.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 IELTS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Свидетельство «Лучший преподаватель вуза»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Свидетельство о научной</a:t>
                      </a:r>
                      <a:r>
                        <a:rPr lang="ru-RU" sz="14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стипендии для молодых ученых и др.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8.1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Диплом доктора </a:t>
                      </a:r>
                      <a:r>
                        <a:rPr lang="en-US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PhD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8.2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Сертификаты о прохождении курсов повышения квалификаций </a:t>
                      </a:r>
                      <a:r>
                        <a:rPr lang="ru-RU" sz="14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топ-менеджеров</a:t>
                      </a:r>
                      <a:endParaRPr lang="ru-RU" sz="140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Свидетельство о научной</a:t>
                      </a:r>
                      <a:r>
                        <a:rPr lang="ru-RU" sz="140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стипендии и др.</a:t>
                      </a:r>
                      <a:endParaRPr lang="ru-RU" sz="14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504" y="44624"/>
            <a:ext cx="8856984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Карта профессионального роста педагога </a:t>
            </a:r>
          </a:p>
          <a:p>
            <a:pPr algn="ctr">
              <a:defRPr/>
            </a:pPr>
            <a:r>
              <a:rPr lang="ru-RU" sz="12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(в рамках независимой сертификации)</a:t>
            </a:r>
            <a:endParaRPr lang="ru-RU" sz="1200" b="1" i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392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Профессиональный стандарт сферы образования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1403648" y="714182"/>
            <a:ext cx="640871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Дескрипторы уровней НРК, ОРК, ПС </a:t>
            </a:r>
            <a:r>
              <a:rPr lang="ru-RU" alt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 Результаты обучения</a:t>
            </a:r>
            <a:endParaRPr lang="ru-RU" altLang="ru-RU" sz="16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79388" y="1340768"/>
            <a:ext cx="8785100" cy="443232"/>
            <a:chOff x="179388" y="1340768"/>
            <a:chExt cx="8785100" cy="443232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670343" y="1340768"/>
              <a:ext cx="7294145" cy="443232"/>
              <a:chOff x="1670343" y="1556792"/>
              <a:chExt cx="7294145" cy="443232"/>
            </a:xfrm>
          </p:grpSpPr>
          <p:sp>
            <p:nvSpPr>
              <p:cNvPr id="3" name="AutoShape 9"/>
              <p:cNvSpPr>
                <a:spLocks noChangeArrowheads="1"/>
              </p:cNvSpPr>
              <p:nvPr/>
            </p:nvSpPr>
            <p:spPr bwMode="auto">
              <a:xfrm>
                <a:off x="1670343" y="1567976"/>
                <a:ext cx="885433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Знания 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" name="AutoShape 10"/>
              <p:cNvSpPr>
                <a:spLocks noChangeArrowheads="1"/>
              </p:cNvSpPr>
              <p:nvPr/>
            </p:nvSpPr>
            <p:spPr bwMode="auto">
              <a:xfrm>
                <a:off x="2624270" y="1556792"/>
                <a:ext cx="1947730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Умения и навыки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" name="AutoShape 11"/>
              <p:cNvSpPr>
                <a:spLocks noChangeArrowheads="1"/>
              </p:cNvSpPr>
              <p:nvPr/>
            </p:nvSpPr>
            <p:spPr bwMode="auto">
              <a:xfrm>
                <a:off x="4611377" y="1556792"/>
                <a:ext cx="4353111" cy="432048"/>
              </a:xfrm>
              <a:prstGeom prst="roundRect">
                <a:avLst>
                  <a:gd name="adj" fmla="val 16667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 w="158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ru-RU" altLang="ru-RU" sz="14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Личностные и профессиональные компетенции</a:t>
                </a:r>
                <a:endParaRPr lang="ru-RU" alt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" name="AutoShape 9"/>
            <p:cNvSpPr>
              <a:spLocks noChangeArrowheads="1"/>
            </p:cNvSpPr>
            <p:nvPr/>
          </p:nvSpPr>
          <p:spPr bwMode="auto">
            <a:xfrm>
              <a:off x="179388" y="1340768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НРК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79512" y="2114853"/>
            <a:ext cx="8784976" cy="1296144"/>
            <a:chOff x="179512" y="1916832"/>
            <a:chExt cx="8784976" cy="1296144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1670343" y="1977656"/>
              <a:ext cx="7294145" cy="1235320"/>
              <a:chOff x="1670343" y="1977656"/>
              <a:chExt cx="7294145" cy="1235320"/>
            </a:xfrm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1670343" y="1977656"/>
                <a:ext cx="7294145" cy="875280"/>
                <a:chOff x="1822743" y="1277144"/>
                <a:chExt cx="7294145" cy="875280"/>
              </a:xfrm>
            </p:grpSpPr>
            <p:sp>
              <p:nvSpPr>
                <p:cNvPr id="8" name="AutoShape 9"/>
                <p:cNvSpPr>
                  <a:spLocks noChangeArrowheads="1"/>
                </p:cNvSpPr>
                <p:nvPr/>
              </p:nvSpPr>
              <p:spPr bwMode="auto">
                <a:xfrm>
                  <a:off x="1822743" y="1720376"/>
                  <a:ext cx="885433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Знания 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AutoShape 10"/>
                <p:cNvSpPr>
                  <a:spLocks noChangeArrowheads="1"/>
                </p:cNvSpPr>
                <p:nvPr/>
              </p:nvSpPr>
              <p:spPr bwMode="auto">
                <a:xfrm>
                  <a:off x="2776670" y="1709192"/>
                  <a:ext cx="1947730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Умения и навыки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AutoShape 11"/>
                <p:cNvSpPr>
                  <a:spLocks noChangeArrowheads="1"/>
                </p:cNvSpPr>
                <p:nvPr/>
              </p:nvSpPr>
              <p:spPr bwMode="auto">
                <a:xfrm>
                  <a:off x="4763777" y="1709192"/>
                  <a:ext cx="4353111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Личностные и профессиональные компетенции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AutoShape 10"/>
                <p:cNvSpPr>
                  <a:spLocks noChangeArrowheads="1"/>
                </p:cNvSpPr>
                <p:nvPr/>
              </p:nvSpPr>
              <p:spPr bwMode="auto">
                <a:xfrm>
                  <a:off x="1822743" y="1277144"/>
                  <a:ext cx="7294145" cy="3600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Профессиональные </a:t>
                  </a:r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ценности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" name="Rectangle 21"/>
              <p:cNvSpPr>
                <a:spLocks noChangeArrowheads="1"/>
              </p:cNvSpPr>
              <p:nvPr/>
            </p:nvSpPr>
            <p:spPr bwMode="auto">
              <a:xfrm>
                <a:off x="1691680" y="2935977"/>
                <a:ext cx="7272808" cy="2769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5 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(4-8 уровни НРК), </a:t>
                </a:r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12 подуровней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(4.1-4.2; 5.1-5.2; 6.1-6.4; 7.1-7.2; 8.1-8.2)</a:t>
                </a:r>
              </a:p>
            </p:txBody>
          </p:sp>
        </p:grpSp>
        <p:sp>
          <p:nvSpPr>
            <p:cNvPr id="25" name="AutoShape 9"/>
            <p:cNvSpPr>
              <a:spLocks noChangeArrowheads="1"/>
            </p:cNvSpPr>
            <p:nvPr/>
          </p:nvSpPr>
          <p:spPr bwMode="auto">
            <a:xfrm>
              <a:off x="179512" y="1916832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ОРК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179512" y="3903869"/>
            <a:ext cx="8784976" cy="2261435"/>
            <a:chOff x="179512" y="3417816"/>
            <a:chExt cx="8784976" cy="2261435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1670343" y="3417816"/>
              <a:ext cx="7294145" cy="2261435"/>
              <a:chOff x="1670343" y="3417816"/>
              <a:chExt cx="7294145" cy="2261435"/>
            </a:xfrm>
          </p:grpSpPr>
          <p:grpSp>
            <p:nvGrpSpPr>
              <p:cNvPr id="15" name="Группа 14"/>
              <p:cNvGrpSpPr/>
              <p:nvPr/>
            </p:nvGrpSpPr>
            <p:grpSpPr>
              <a:xfrm>
                <a:off x="1670343" y="3417816"/>
                <a:ext cx="7294145" cy="875280"/>
                <a:chOff x="1822743" y="1277144"/>
                <a:chExt cx="7294145" cy="875280"/>
              </a:xfrm>
            </p:grpSpPr>
            <p:sp>
              <p:nvSpPr>
                <p:cNvPr id="16" name="AutoShape 9"/>
                <p:cNvSpPr>
                  <a:spLocks noChangeArrowheads="1"/>
                </p:cNvSpPr>
                <p:nvPr/>
              </p:nvSpPr>
              <p:spPr bwMode="auto">
                <a:xfrm>
                  <a:off x="1822743" y="1720376"/>
                  <a:ext cx="885433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Знания 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AutoShape 10"/>
                <p:cNvSpPr>
                  <a:spLocks noChangeArrowheads="1"/>
                </p:cNvSpPr>
                <p:nvPr/>
              </p:nvSpPr>
              <p:spPr bwMode="auto">
                <a:xfrm>
                  <a:off x="2776670" y="1709192"/>
                  <a:ext cx="1947730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Умения и навыки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AutoShape 11"/>
                <p:cNvSpPr>
                  <a:spLocks noChangeArrowheads="1"/>
                </p:cNvSpPr>
                <p:nvPr/>
              </p:nvSpPr>
              <p:spPr bwMode="auto">
                <a:xfrm>
                  <a:off x="4763777" y="1709192"/>
                  <a:ext cx="4353111" cy="432048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Личностные и профессиональные компетенции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AutoShape 10"/>
                <p:cNvSpPr>
                  <a:spLocks noChangeArrowheads="1"/>
                </p:cNvSpPr>
                <p:nvPr/>
              </p:nvSpPr>
              <p:spPr bwMode="auto">
                <a:xfrm>
                  <a:off x="1822743" y="1277144"/>
                  <a:ext cx="7294145" cy="3600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15875">
                  <a:solidFill>
                    <a:schemeClr val="accent5">
                      <a:lumMod val="75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Профессиональные </a:t>
                  </a:r>
                  <a:r>
                    <a:rPr lang="ru-RU" altLang="ru-RU" sz="1400" b="1" dirty="0" smtClean="0">
                      <a:solidFill>
                        <a:schemeClr val="accent5">
                          <a:lumMod val="50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ценности</a:t>
                  </a:r>
                  <a:endParaRPr lang="ru-RU" altLang="ru-RU" sz="1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691680" y="4376137"/>
                <a:ext cx="7272808" cy="27699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5 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(4-8 уровни ОРК), </a:t>
                </a:r>
                <a:r>
                  <a:rPr lang="ru-RU" altLang="ru-RU" sz="12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12 подуровней </a:t>
                </a:r>
                <a:r>
                  <a:rPr lang="ru-RU" altLang="ru-RU" sz="12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(4.1-4.2; 5.1-5.2; 6.1-6.4; 7.1-7.2; 8.1-8.2)</a:t>
                </a:r>
              </a:p>
            </p:txBody>
          </p:sp>
          <p:sp>
            <p:nvSpPr>
              <p:cNvPr id="21" name="Rectangle 1"/>
              <p:cNvSpPr>
                <a:spLocks noChangeArrowheads="1"/>
              </p:cNvSpPr>
              <p:nvPr/>
            </p:nvSpPr>
            <p:spPr bwMode="auto">
              <a:xfrm>
                <a:off x="1716028" y="4725144"/>
                <a:ext cx="7248459" cy="95410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b="1" i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Times New Roman" pitchFamily="18" charset="0"/>
                  </a:rPr>
                  <a:t>Трудовые функции:</a:t>
                </a:r>
                <a:endPara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1) обучающая;   			2) </a:t>
                </a: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воспитательная;</a:t>
                </a:r>
                <a:endPara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3) методическая; 			4) исследовательская;</a:t>
                </a:r>
                <a:endPara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39750" algn="l"/>
                  </a:tabLst>
                </a:pPr>
                <a:r>
                  <a:rPr lang="ru-RU" sz="14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5) социально-коммуникативная</a:t>
                </a:r>
              </a:p>
            </p:txBody>
          </p:sp>
        </p:grpSp>
        <p:sp>
          <p:nvSpPr>
            <p:cNvPr id="26" name="AutoShape 9"/>
            <p:cNvSpPr>
              <a:spLocks noChangeArrowheads="1"/>
            </p:cNvSpPr>
            <p:nvPr/>
          </p:nvSpPr>
          <p:spPr bwMode="auto">
            <a:xfrm>
              <a:off x="179512" y="3429000"/>
              <a:ext cx="1080244" cy="432048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60000"/>
                <a:lumOff val="40000"/>
              </a:schemeClr>
            </a:solidFill>
            <a:ln w="158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ПС </a:t>
              </a:r>
              <a:endParaRPr lang="ru-RU" alt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1" name="Прямая соединительная линия 30"/>
          <p:cNvCxnSpPr/>
          <p:nvPr/>
        </p:nvCxnSpPr>
        <p:spPr>
          <a:xfrm>
            <a:off x="251520" y="1988840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1520" y="3645024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51520" y="6453336"/>
            <a:ext cx="864096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65217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40066614"/>
              </p:ext>
            </p:extLst>
          </p:nvPr>
        </p:nvGraphicFramePr>
        <p:xfrm>
          <a:off x="179512" y="476672"/>
          <a:ext cx="8820470" cy="6114183"/>
        </p:xfrm>
        <a:graphic>
          <a:graphicData uri="http://schemas.openxmlformats.org/drawingml/2006/table">
            <a:tbl>
              <a:tblPr/>
              <a:tblGrid>
                <a:gridCol w="2592288"/>
                <a:gridCol w="504056"/>
                <a:gridCol w="648072"/>
                <a:gridCol w="4977337"/>
                <a:gridCol w="98717"/>
              </a:tblGrid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Код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2310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наименование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педагог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квалификации по ОРК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 (подуровни 6.1; 6.2; 6.3; 6.4)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квалификации по КС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уровень профессионального образования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Высшее образование. Бакалавриат, практический опыт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Трудовые функции: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189865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обучающая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воспитательная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методическая 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исследовательская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социально-коммуникативная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Трудовая функция 1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Обучающая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Знания: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Трудовая функция 2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Воспитательная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Степень</a:t>
                      </a: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 самостоятельности: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1) под руководством наставника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2) во взаимодействии с коллегами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89865" algn="l"/>
                        </a:tabLst>
                        <a:defRPr/>
                      </a:pPr>
                      <a:r>
                        <a:rPr lang="ru-RU" sz="1000" b="1" i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3) самостоятельно</a:t>
                      </a:r>
                      <a:endParaRPr lang="ru-RU" sz="1000" b="1" i="1" dirty="0" smtClean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Трудовая функция 3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Методическая 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Трудовая функция 4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Исследовательская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534">
                <a:tc row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Трудовая функция 5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Социально-коммуникативная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6.1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5176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…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6.2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6.3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6.4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Личностные и профессиональные 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компетенциям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13360" algn="l"/>
                        </a:tabLst>
                      </a:pPr>
                      <a:r>
                        <a:rPr lang="ru-RU" sz="1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Степень</a:t>
                      </a:r>
                      <a:r>
                        <a:rPr lang="ru-RU" sz="10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ea typeface="Courier New"/>
                          <a:cs typeface="Arial" pitchFamily="34" charset="0"/>
                        </a:rPr>
                        <a:t> ответственности</a:t>
                      </a:r>
                      <a:endParaRPr lang="ru-RU" sz="1000" b="1" dirty="0">
                        <a:solidFill>
                          <a:srgbClr val="C00000"/>
                        </a:solidFill>
                        <a:latin typeface="Arial" pitchFamily="34" charset="0"/>
                        <a:ea typeface="Courier New"/>
                        <a:cs typeface="Arial" pitchFamily="34" charset="0"/>
                      </a:endParaRP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5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Связь с другими профессиями в рамках ОРК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ru-RU" sz="1000" spc="-15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менеджеры в образовании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5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Код профессии</a:t>
                      </a:r>
                    </a:p>
                  </a:txBody>
                  <a:tcPr marL="24072" marR="240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2310</a:t>
                      </a: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13360" algn="l"/>
                        </a:tabLst>
                      </a:pP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4072" marR="240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31840" y="188640"/>
            <a:ext cx="288252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l"/>
                <a:tab pos="28575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Макет карточки профессии: «Педагог»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074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18" y="980728"/>
          <a:ext cx="8640962" cy="5028946"/>
        </p:xfrm>
        <a:graphic>
          <a:graphicData uri="http://schemas.openxmlformats.org/drawingml/2006/table">
            <a:tbl>
              <a:tblPr/>
              <a:tblGrid>
                <a:gridCol w="2016226"/>
                <a:gridCol w="6624736"/>
              </a:tblGrid>
              <a:tr h="6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Код профессии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2310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наименование профессии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педагог 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Уровень квалификации по ОРК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 (подуровни 6.1; 6.2; 6.3; 6.4)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Уровень квалификации по КС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уровень профессионального образования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Высшее образование. Бакалавриат, практический опыт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Трудовые функции:</a:t>
                      </a: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189865" algn="l"/>
                        </a:tabLst>
                      </a:pP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Обучающая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Воспитательная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методическая 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ru-RU" sz="18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Исследовательская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AutoNum type="arabicParenR"/>
                        <a:tabLst>
                          <a:tab pos="203835" algn="l"/>
                        </a:tabLst>
                      </a:pPr>
                      <a:r>
                        <a:rPr lang="kk-KZ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социально-коммуникативная</a:t>
                      </a:r>
                      <a:endParaRPr lang="ru-RU"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59832" y="271101"/>
            <a:ext cx="40831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rgbClr val="4BACC6">
                  <a:lumMod val="50000"/>
                </a:srgb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836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779573"/>
          <a:ext cx="8892483" cy="5783580"/>
        </p:xfrm>
        <a:graphic>
          <a:graphicData uri="http://schemas.openxmlformats.org/drawingml/2006/table">
            <a:tbl>
              <a:tblPr/>
              <a:tblGrid>
                <a:gridCol w="306759"/>
                <a:gridCol w="4251184"/>
                <a:gridCol w="4334540"/>
              </a:tblGrid>
              <a:tr h="3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6.1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классических положений школьной дидактики в интеграции с теоретическими концепциями специальной области (учебные предметы, образовательные области);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новых достижений в области психолого-педагогических наук;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традиционных технологий и дидактических средств обучения, включая ИКТ;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особенностей физиологии и психологии детей подросткового возраста;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педагогических технологий дифференцированного и интегрированного обучения, развивающего обучения, особенностей и специфики компетентностного подхода в обучении;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методов развития исследовательских навыков обучающихся, развития их языковых компетенций;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принципов и методов формирования коммуникативных, информационных, правовых, экологических, профессиональных компетенций обучающихся;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методов педагогического целеполагания для проектирования новых моделей и стратегий учебного процесса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принципов и механизмов интеграции и преемственности школьного, послесреднего и высшего образования;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теоретических концепций и положений в области современного языкознания и лингвистики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лингвистических механизмов межкультурной коммуникации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парадигмы соизучения языков, соизучения языков и культур (для педагогических работников,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языков, функционирующих в учебной среде, для академических и профессиональных целей (для педагогических работников,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конструирует учебные занятия с учетом лингвистических потребностей и запросов обучающихся;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использует новые технологии обучения, в т.ч. ИКТ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 учетом консультаций наставника или готовых методических указаний, предписаний и рекомендаций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под руководством наставника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учителей,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планирует учебные занятия с учетом принципов интеграции и преемственности обучения всех ступеней среднего образования (начальное, основное среднее, общее среднее)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9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6.2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планирует учебные занятия с учетом принципов интеграции и преемственности обучения всех ступеней среднего образования (начальное, основное среднее, общее среднее)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конструирует условия учебной деятельности в соответствии с заданными целями обучения своего предмета (курса), используя известные педагогические технологии, направленные на учет индивидуальных особенностей обучающихся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под руководством наставника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учителей,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45844" y="260648"/>
            <a:ext cx="4098156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ea typeface="Calibri"/>
                <a:cs typeface="Times New Roman"/>
              </a:rPr>
              <a:t>Трудовая функция 1. Обучающая </a:t>
            </a:r>
            <a:endParaRPr lang="ru-RU" sz="1400" b="1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88640"/>
            <a:ext cx="40831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rgbClr val="4BACC6">
                  <a:lumMod val="50000"/>
                </a:srgb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645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1" y="764704"/>
          <a:ext cx="8712966" cy="5585460"/>
        </p:xfrm>
        <a:graphic>
          <a:graphicData uri="http://schemas.openxmlformats.org/drawingml/2006/table">
            <a:tbl>
              <a:tblPr/>
              <a:tblGrid>
                <a:gridCol w="300566"/>
                <a:gridCol w="4472623"/>
                <a:gridCol w="3939777"/>
              </a:tblGrid>
              <a:tr h="307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Знания: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0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Умения и навыки:</a:t>
                      </a:r>
                      <a:endParaRPr lang="ru-RU" sz="100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2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6.3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теоретическими концепциями специальной области (учебные предметы, образовательные области);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новых достижений в области психолого-педагогических наук;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традиционных технологий и дидактических средств обучения, включая ИКТ;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особенностей физиологии и психологии детей подросткового возраста;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педагогических технологий дифференцированного и интегрированного обучения, развивающего обучения, особенностей и специфики компетентностного подхода в обучении;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методов развития исследовательских навыков обучающихся, развития их языковых компетенций;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принципов и методов формирования коммуникативных, информационных, правовых, экологических, профессиональных компетенций обучающихся;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методов педагогического целеполагания для проектирования новых моделей и стратегий учебного процесса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принципов и механизмов интеграции и преемственности школьного, послесреднего и высшего образования;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теоретических концепций и положений в области современного языкознания и лингвистики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лингвистических механизмов межкультурной коммуникации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парадигмы соизучения языков, соизучения языков и культур (для педагогических работников, задействованных в программах многоязычного образования);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языков, функционирующих в учебной среде, для академических и профессиональных целей (для педагогических работников, задействованных в программах многоязычного образования)</a:t>
                      </a:r>
                      <a:endParaRPr lang="ru-RU" sz="10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проводит стандартные учебные занятия, используя дидактические знания в интеграции со знаниями в специальной области;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создает условия для адаптации детей школьного возраста к коммуникации на целевых языках: казахском Я2, русском Я2, английском Я3 (для педагогов, задействованных в программах многоязычного образования);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14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во взаимодействии с коллегами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моделирует процесс обучения целевому языку с использованием реального жизненного опыта обучающихся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(для педагогов,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6.4</a:t>
                      </a: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конструирует учебный процесс с использованием </a:t>
                      </a:r>
                      <a:r>
                        <a:rPr lang="ru-RU" sz="10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междпредметных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связей и инновационных технологий обучения в соответствии с актуальными задачами национальной системы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самостоятельно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моделирует процесс обучения целевому языку с использованием реального жизненного опыта обучающихся </a:t>
                      </a:r>
                      <a:r>
                        <a:rPr lang="kk-KZ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ourier New"/>
                          <a:cs typeface="Times New Roman"/>
                        </a:rPr>
                        <a:t>(для педагогов, задействованных в программах многоязычного образования)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000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самостоятельно </a:t>
                      </a:r>
                      <a:r>
                        <a:rPr lang="ru-RU" sz="10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проектирует учебный процесс с учетом особенностей обучения на последующих уровнях образования</a:t>
                      </a:r>
                      <a:endParaRPr lang="ru-RU" sz="10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Courier New"/>
                        <a:cs typeface="Times New Roman"/>
                      </a:endParaRPr>
                    </a:p>
                  </a:txBody>
                  <a:tcPr marL="5299" marR="5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45844" y="260648"/>
            <a:ext cx="4098156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ea typeface="Calibri"/>
                <a:cs typeface="Times New Roman"/>
              </a:rPr>
              <a:t>Трудовая функция 1. Обучающая </a:t>
            </a:r>
            <a:endParaRPr lang="ru-RU" sz="1400" b="1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88640"/>
            <a:ext cx="40831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rgbClr val="4BACC6">
                  <a:lumMod val="50000"/>
                </a:srgb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489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052736"/>
          <a:ext cx="8640960" cy="5152644"/>
        </p:xfrm>
        <a:graphic>
          <a:graphicData uri="http://schemas.openxmlformats.org/drawingml/2006/table">
            <a:tbl>
              <a:tblPr/>
              <a:tblGrid>
                <a:gridCol w="497992"/>
                <a:gridCol w="3376677"/>
                <a:gridCol w="4766291"/>
              </a:tblGrid>
              <a:tr h="135576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Знания: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2560" algn="l"/>
                          <a:tab pos="319405" algn="l"/>
                        </a:tabLst>
                      </a:pPr>
                      <a:r>
                        <a:rPr lang="ru-RU" sz="14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Умения и навыки:</a:t>
                      </a:r>
                      <a:endParaRPr lang="ru-RU" sz="1400">
                        <a:solidFill>
                          <a:schemeClr val="accent5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4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6.1-6.4</a:t>
                      </a: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педагогики школы;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педагогической психологии;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инновационных технологий воспитания детей школьного и подросткового возраста;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воспитательного потенциала учебных предметов (предметных областей);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принципов интеграции содержания образования с общенациональными ценностями Независимого Казахстана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224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способов формирования у обучающихся положительной самооценки, мотивации изучения языков, гражданской идентичности и лингвистической толерантности;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соблюдает педагогический такт, правила педагогической этики;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проявляет уважение к личности обучающихся;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придерживается демократического стиля во взаимоотношения с обучающимися;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проявляет приверженность к высшим социальным ценностям, к идеям гуманистической педагогики;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проявляет </a:t>
                      </a:r>
                      <a:r>
                        <a:rPr lang="ru-RU" sz="1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приобщенность</a:t>
                      </a: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 к системе общечеловеческих и национальных ценностей в их единстве;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строит воспитательный процесс с учетом национальных приоритетов Казахстана;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проявляет способность противостояния любым видам дискриминации, экстремизм;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развивает культурную осведомленность, языковую компетентность 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14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Courier New"/>
                          <a:cs typeface="Times New Roman"/>
                        </a:rPr>
                        <a:t>содействует развитию благоприятной образовательной среды для реализации культурных и языковых потребностей обучающихся; 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buFont typeface="Symbol"/>
                        <a:buChar char=""/>
                        <a:tabLst>
                          <a:tab pos="189865" algn="l"/>
                        </a:tabLst>
                      </a:pPr>
                      <a:r>
                        <a:rPr lang="kk-KZ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формирует толерантное отношение к иной культуре, к иному образу жизни.</a:t>
                      </a:r>
                      <a:endParaRPr lang="ru-RU" sz="14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/>
                        <a:cs typeface="Times New Roman"/>
                      </a:endParaRPr>
                    </a:p>
                  </a:txBody>
                  <a:tcPr marL="23333" marR="23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045844" y="260648"/>
            <a:ext cx="4098156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ea typeface="Calibri"/>
                <a:cs typeface="Times New Roman"/>
              </a:rPr>
              <a:t>Трудовая функция 2. </a:t>
            </a: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ea typeface="Calibri"/>
                <a:cs typeface="Times New Roman"/>
              </a:rPr>
              <a:t>Воспитательная</a:t>
            </a:r>
            <a:endParaRPr lang="ru-RU" sz="1400" b="1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88640"/>
            <a:ext cx="40831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1925" algn="l"/>
                <a:tab pos="319088" algn="l"/>
              </a:tabLst>
            </a:pPr>
            <a:r>
              <a:rPr lang="ru-RU" sz="2000" b="1" dirty="0" smtClean="0">
                <a:solidFill>
                  <a:srgbClr val="4BACC6">
                    <a:lumMod val="50000"/>
                  </a:srgbClr>
                </a:solidFill>
                <a:ea typeface="Calibri" pitchFamily="34" charset="0"/>
                <a:cs typeface="Times New Roman" pitchFamily="18" charset="0"/>
              </a:rPr>
              <a:t>КАРТОЧКА ПРОФЕССИИ: «Педагог»</a:t>
            </a:r>
            <a:endParaRPr lang="ru-RU" sz="2000" dirty="0" smtClean="0">
              <a:solidFill>
                <a:srgbClr val="4BACC6">
                  <a:lumMod val="50000"/>
                </a:srgb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303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67544" y="340202"/>
            <a:ext cx="8352928" cy="5855300"/>
            <a:chOff x="467544" y="340202"/>
            <a:chExt cx="8352928" cy="58553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97090" y="340202"/>
              <a:ext cx="8252194" cy="6463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 Связь профессиональных стандартов </a:t>
              </a:r>
            </a:p>
            <a:p>
              <a:pPr algn="ctr"/>
              <a:r>
                <a:rPr lang="ru-RU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с системой оценок квалификаций и образовательными программами</a:t>
              </a:r>
              <a:endParaRPr lang="ru-RU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539552" y="1369220"/>
              <a:ext cx="23128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Профессиональные </a:t>
              </a:r>
            </a:p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стандарты</a:t>
              </a:r>
              <a:endParaRPr lang="ru-RU" sz="16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24327" y="1369220"/>
              <a:ext cx="2459841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Стандарты </a:t>
              </a:r>
            </a:p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оценки квалификаций</a:t>
              </a:r>
              <a:endParaRPr lang="ru-RU" sz="16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677488" y="1369220"/>
              <a:ext cx="211416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Образовательные </a:t>
              </a:r>
            </a:p>
            <a:p>
              <a:pPr algn="ctr"/>
              <a:r>
                <a:rPr lang="ru-RU" sz="16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программы</a:t>
              </a:r>
              <a:endParaRPr lang="ru-RU" sz="16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7544" y="2225184"/>
              <a:ext cx="2405105" cy="397031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Знания, умения и навыки, 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Компетенции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Профессии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Трудовые функции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Область профессиональной деятельности</a:t>
              </a:r>
              <a:endParaRPr lang="ru-RU" sz="14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91880" y="2225184"/>
              <a:ext cx="2808312" cy="397031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Критерии оценок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Количественные и качественные показатели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Теоретическое тестирование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Квалификационный экзамен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Присвоение профессиональной квалификации</a:t>
              </a:r>
              <a:endParaRPr lang="ru-RU" sz="14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660232" y="2225184"/>
              <a:ext cx="2160240" cy="3647152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err="1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Специальност</a:t>
              </a:r>
              <a:r>
                <a:rPr lang="kk-KZ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и и направления подготовки </a:t>
              </a:r>
              <a:endPara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Учебные планы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Модульные  учебные программы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Присвоение академической квалификации</a:t>
              </a:r>
              <a:endParaRPr lang="ru-RU" sz="14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2630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252661" y="116632"/>
            <a:ext cx="8640514" cy="5976664"/>
            <a:chOff x="252661" y="620688"/>
            <a:chExt cx="8640514" cy="5976664"/>
          </a:xfrm>
        </p:grpSpPr>
        <p:sp>
          <p:nvSpPr>
            <p:cNvPr id="6" name="Содержимое 2" descr="Каштан"/>
            <p:cNvSpPr txBox="1">
              <a:spLocks/>
            </p:cNvSpPr>
            <p:nvPr/>
          </p:nvSpPr>
          <p:spPr bwMode="auto">
            <a:xfrm>
              <a:off x="252661" y="620688"/>
              <a:ext cx="8640514" cy="576064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0" indent="0" algn="ctr">
                <a:buFont typeface="Wingdings 2" pitchFamily="18" charset="2"/>
                <a:buNone/>
                <a:defRPr/>
              </a:pPr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НСК</a:t>
              </a:r>
              <a:r>
                <a:rPr lang="ru-RU" sz="16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– это совокупность механизмов правового и институционального регулирования спроса и предложений на квалификации специалистов со стороны рынка труда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323850" y="1340768"/>
              <a:ext cx="3240088" cy="168789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Национальная </a:t>
              </a:r>
            </a:p>
            <a:p>
              <a:pPr algn="ctr"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система квалификаций </a:t>
              </a:r>
            </a:p>
            <a:p>
              <a:pPr algn="ctr"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(НСК)</a:t>
              </a:r>
              <a:endParaRPr lang="ru-RU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941513" y="5219908"/>
              <a:ext cx="6807200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Профессиональные стандарты (ПС)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11188" y="6228020"/>
              <a:ext cx="8281987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Оценка </a:t>
              </a: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</a:t>
              </a: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подтверждение квалификации </a:t>
              </a: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независимая сертификация</a:t>
              </a: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806700" y="4320729"/>
              <a:ext cx="5942012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Отраслевые рамки квалификаций (ОРК)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98863" y="3573016"/>
              <a:ext cx="5149850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marL="285750" indent="-285750">
                <a:spcAft>
                  <a:spcPts val="12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Национальная рамка к</a:t>
              </a:r>
              <a:r>
                <a:rPr lang="ru-RU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алификаций (НРК)</a:t>
              </a:r>
            </a:p>
          </p:txBody>
        </p:sp>
        <p:cxnSp>
          <p:nvCxnSpPr>
            <p:cNvPr id="13" name="Прямая со стрелкой 12"/>
            <p:cNvCxnSpPr>
              <a:stCxn id="8" idx="4"/>
              <a:endCxn id="12" idx="1"/>
            </p:cNvCxnSpPr>
            <p:nvPr/>
          </p:nvCxnSpPr>
          <p:spPr>
            <a:xfrm>
              <a:off x="1943894" y="3028658"/>
              <a:ext cx="1654969" cy="729024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8" idx="4"/>
              <a:endCxn id="11" idx="1"/>
            </p:cNvCxnSpPr>
            <p:nvPr/>
          </p:nvCxnSpPr>
          <p:spPr>
            <a:xfrm>
              <a:off x="1943894" y="3028658"/>
              <a:ext cx="862806" cy="1476737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8" idx="4"/>
            </p:cNvCxnSpPr>
            <p:nvPr/>
          </p:nvCxnSpPr>
          <p:spPr>
            <a:xfrm flipH="1">
              <a:off x="1941513" y="3028658"/>
              <a:ext cx="2381" cy="2191250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8" idx="4"/>
              <a:endCxn id="10" idx="1"/>
            </p:cNvCxnSpPr>
            <p:nvPr/>
          </p:nvCxnSpPr>
          <p:spPr>
            <a:xfrm flipH="1">
              <a:off x="611188" y="3028658"/>
              <a:ext cx="1332706" cy="3384028"/>
            </a:xfrm>
            <a:prstGeom prst="straightConnector1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headEnd type="oval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Содержимое 2" descr="25%"/>
            <p:cNvSpPr txBox="1">
              <a:spLocks/>
            </p:cNvSpPr>
            <p:nvPr/>
          </p:nvSpPr>
          <p:spPr>
            <a:xfrm>
              <a:off x="3602038" y="3932956"/>
              <a:ext cx="5146675" cy="2889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vert="horz" lIns="91440" tIns="45720" rIns="91440" bIns="45720" rtlCol="0">
              <a:normAutofit fontScale="77500" lnSpcReduction="20000"/>
            </a:bodyPr>
            <a:lstStyle/>
            <a:p>
              <a:pPr marL="87313" marR="0" lvl="0" indent="-4763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 2" pitchFamily="18" charset="2"/>
                <a:buNone/>
                <a:tabLst/>
                <a:defRPr/>
              </a:pPr>
              <a:r>
                <a:rPr kumimoji="0" lang="ru-RU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НРК</a:t>
              </a:r>
              <a:r>
                <a:rPr kumimoji="0" lang="ru-RU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– структурированное описание квалификационных уровней, признаваемых на рынке труда</a:t>
              </a:r>
            </a:p>
          </p:txBody>
        </p:sp>
        <p:sp>
          <p:nvSpPr>
            <p:cNvPr id="19" name="Содержимое 2" descr="25%"/>
            <p:cNvSpPr txBox="1">
              <a:spLocks/>
            </p:cNvSpPr>
            <p:nvPr/>
          </p:nvSpPr>
          <p:spPr>
            <a:xfrm>
              <a:off x="2805113" y="4661619"/>
              <a:ext cx="5943600" cy="2889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>
              <a:normAutofit/>
            </a:bodyPr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87313" indent="-4763">
                <a:buFont typeface="Wingdings 2" pitchFamily="18" charset="2"/>
                <a:buNone/>
                <a:defRPr/>
              </a:pPr>
              <a:r>
                <a:rPr lang="ru-RU" sz="10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ОРК – </a:t>
              </a:r>
              <a:r>
                <a:rPr lang="ru-RU" sz="10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структурированное описание квалификационных уровней, признаваемых в отрасли</a:t>
              </a:r>
              <a:endPara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Содержимое 2" descr="25%"/>
            <p:cNvSpPr txBox="1">
              <a:spLocks/>
            </p:cNvSpPr>
            <p:nvPr/>
          </p:nvSpPr>
          <p:spPr>
            <a:xfrm>
              <a:off x="1943099" y="5561270"/>
              <a:ext cx="6805613" cy="5048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/>
            <a:lstStyle>
              <a:lvl1pPr marL="365760" indent="-256032" algn="l" rtl="0" eaLnBrk="1" latinLnBrk="0" hangingPunct="1">
                <a:spcBef>
                  <a:spcPts val="400"/>
                </a:spcBef>
                <a:spcAft>
                  <a:spcPts val="0"/>
                </a:spcAft>
                <a:buClr>
                  <a:schemeClr val="accent1"/>
                </a:buClr>
                <a:buSzPct val="68000"/>
                <a:buFont typeface="Wingdings 3"/>
                <a:buChar char=""/>
                <a:defRPr kumimoji="0" sz="2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21792" indent="-228600" algn="l" rtl="0" eaLnBrk="1" latinLnBrk="0" hangingPunct="1">
                <a:spcBef>
                  <a:spcPts val="324"/>
                </a:spcBef>
                <a:buClr>
                  <a:schemeClr val="accent1"/>
                </a:buClr>
                <a:buFont typeface="Verdana"/>
                <a:buChar char="◦"/>
                <a:defRPr kumimoji="0" sz="2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9536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SzPct val="100000"/>
                <a:buFont typeface="Wingdings 2"/>
                <a:buChar char=""/>
                <a:defRPr kumimoji="0"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430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-228600" algn="l" rtl="0" eaLnBrk="1" latinLnBrk="0" hangingPunct="1">
                <a:spcBef>
                  <a:spcPts val="350"/>
                </a:spcBef>
                <a:buClr>
                  <a:schemeClr val="accent2"/>
                </a:buClr>
                <a:buFont typeface="Wingdings 2"/>
                <a:buChar char="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002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8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0574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228600" algn="l" rtl="0" eaLnBrk="1" latinLnBrk="0" hangingPunct="1">
                <a:spcBef>
                  <a:spcPts val="350"/>
                </a:spcBef>
                <a:buClr>
                  <a:schemeClr val="accent3"/>
                </a:buClr>
                <a:buFont typeface="Wingdings 2"/>
                <a:buChar char=""/>
                <a:defRPr kumimoji="0"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87313" indent="-4763" algn="ctr" eaLnBrk="0" hangingPunct="0">
                <a:spcBef>
                  <a:spcPts val="600"/>
                </a:spcBef>
                <a:buSzPct val="80000"/>
                <a:buFont typeface="Wingdings 2" pitchFamily="18" charset="2"/>
                <a:buNone/>
                <a:defRPr/>
              </a:pPr>
              <a:r>
                <a:rPr lang="ru-RU" sz="10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ПС</a:t>
              </a:r>
              <a:r>
                <a:rPr lang="ru-RU" sz="10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– </a:t>
              </a:r>
              <a:r>
                <a:rPr lang="ru-RU" sz="10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документ, </a:t>
              </a:r>
              <a:r>
                <a:rPr lang="ru-RU" sz="10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определяющий в конкретной области профессиональной деятельности требования к уровню квалификации и компетентности, к содержанию, качеству и условиям труда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977138" y="1159263"/>
            <a:ext cx="4662037" cy="1686333"/>
            <a:chOff x="2555776" y="2552974"/>
            <a:chExt cx="4032448" cy="1192222"/>
          </a:xfrm>
        </p:grpSpPr>
        <p:sp>
          <p:nvSpPr>
            <p:cNvPr id="23" name=" 3"/>
            <p:cNvSpPr/>
            <p:nvPr/>
          </p:nvSpPr>
          <p:spPr>
            <a:xfrm rot="3551692">
              <a:off x="4069147" y="2439383"/>
              <a:ext cx="1192222" cy="1419404"/>
            </a:xfrm>
            <a:prstGeom prst="swooshArrow">
              <a:avLst>
                <a:gd name="adj1" fmla="val 14466"/>
                <a:gd name="adj2" fmla="val 27124"/>
              </a:avLst>
            </a:prstGeom>
            <a:solidFill>
              <a:schemeClr val="accent5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TextBox 7"/>
            <p:cNvSpPr txBox="1">
              <a:spLocks noChangeArrowheads="1"/>
            </p:cNvSpPr>
            <p:nvPr/>
          </p:nvSpPr>
          <p:spPr bwMode="auto">
            <a:xfrm>
              <a:off x="2555776" y="2760748"/>
              <a:ext cx="1563602" cy="309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Сфера образования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37577" y="2802503"/>
              <a:ext cx="2473206" cy="40292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НСК – механизм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интеграции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8"/>
            <p:cNvSpPr txBox="1">
              <a:spLocks noChangeArrowheads="1"/>
            </p:cNvSpPr>
            <p:nvPr/>
          </p:nvSpPr>
          <p:spPr bwMode="auto">
            <a:xfrm>
              <a:off x="5148064" y="3339476"/>
              <a:ext cx="1440160" cy="181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Рынок </a:t>
              </a: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труда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3851920" y="858023"/>
            <a:ext cx="5041255" cy="2103099"/>
          </a:xfrm>
          <a:prstGeom prst="ellipse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5536" y="1486620"/>
            <a:ext cx="842962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НЕЗАВИСИМОЙ СЕРТИФИКАЦИИ</a:t>
            </a:r>
            <a:endParaRPr lang="ru-RU" sz="2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8" y="2276599"/>
            <a:ext cx="8305800" cy="720353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СЕРТИФИКАЦИОННЫЕ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ЦЕНТРЫ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6" descr="110x_fig_1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629025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110x_fig_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68935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8" descr="110x_fig_4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6200" y="376555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9" descr="iStock_000004506538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3617913"/>
            <a:ext cx="2511425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19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4267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67056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7215188" y="4984750"/>
            <a:ext cx="1857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Свидетельство о </a:t>
            </a:r>
          </a:p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присвоении</a:t>
            </a:r>
          </a:p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квалификации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260350" y="5060950"/>
            <a:ext cx="1252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соискатель</a:t>
            </a: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2214563" y="5153025"/>
            <a:ext cx="1985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ТЕОРЕТИЧЕСКОЕ</a:t>
            </a:r>
          </a:p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ТЕСТИРОВАНИЕ</a:t>
            </a:r>
          </a:p>
        </p:txBody>
      </p: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5000625" y="5168900"/>
            <a:ext cx="1819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ПРАКТИЧЕСКИЙ</a:t>
            </a:r>
          </a:p>
          <a:p>
            <a:pPr algn="ctr"/>
            <a:r>
              <a:rPr lang="ru-RU" sz="16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ЭКЗАМЕН</a:t>
            </a:r>
          </a:p>
        </p:txBody>
      </p:sp>
      <p:sp>
        <p:nvSpPr>
          <p:cNvPr id="26" name="Содержимое 2" descr="Каштан"/>
          <p:cNvSpPr>
            <a:spLocks noGrp="1"/>
          </p:cNvSpPr>
          <p:nvPr>
            <p:ph sz="quarter" idx="1"/>
          </p:nvPr>
        </p:nvSpPr>
        <p:spPr>
          <a:xfrm>
            <a:off x="0" y="432743"/>
            <a:ext cx="9144000" cy="738188"/>
          </a:xfrm>
          <a:solidFill>
            <a:schemeClr val="accent5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 algn="ctr" eaLnBrk="1" hangingPunct="1">
              <a:buFont typeface="Wingdings 2" pitchFamily="18" charset="2"/>
              <a:buNone/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ПРОФЕССИОНАЛЬНОЙ ПОДГОТОВЛЕННОСТИ И ПОДТВЕРЖДЕНИЕ СООТВЕТСТВИЯ КВАЛИФИКАЦИИ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18453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20793"/>
            <a:ext cx="864096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разработка Правил оценки </a:t>
            </a:r>
            <a:r>
              <a:rPr lang="ru-RU" altLang="lv-LV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профессиональной подготовленности и подтверждения </a:t>
            </a: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соответствия квалификации педагогических работников</a:t>
            </a: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ru-RU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  <a:p>
            <a:pPr marL="285750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введение Квалификационного экзамена 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0" y="3412604"/>
            <a:ext cx="9144000" cy="2752700"/>
            <a:chOff x="0" y="2476500"/>
            <a:chExt cx="9144000" cy="2752700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428625" y="3321547"/>
              <a:ext cx="8429625" cy="1907653"/>
              <a:chOff x="428625" y="1814513"/>
              <a:chExt cx="8429625" cy="1907653"/>
            </a:xfrm>
          </p:grpSpPr>
          <p:sp>
            <p:nvSpPr>
              <p:cNvPr id="6" name="Содержимое 2" descr="60%"/>
              <p:cNvSpPr>
                <a:spLocks/>
              </p:cNvSpPr>
              <p:nvPr/>
            </p:nvSpPr>
            <p:spPr bwMode="auto">
              <a:xfrm>
                <a:off x="611188" y="1814513"/>
                <a:ext cx="8064500" cy="641885"/>
              </a:xfrm>
              <a:prstGeom prst="rect">
                <a:avLst/>
              </a:prstGeom>
              <a:noFill/>
              <a:ln w="19050">
                <a:solidFill>
                  <a:schemeClr val="accent5">
                    <a:lumMod val="5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1) получить реальную оценку профессиональной пригодности педагогического  </a:t>
                </a:r>
                <a:r>
                  <a:rPr lang="ru-RU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работника</a:t>
                </a:r>
                <a:endParaRPr lang="ru-RU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Содержимое 2" descr="60%"/>
              <p:cNvSpPr>
                <a:spLocks/>
              </p:cNvSpPr>
              <p:nvPr/>
            </p:nvSpPr>
            <p:spPr bwMode="auto">
              <a:xfrm>
                <a:off x="611188" y="2564905"/>
                <a:ext cx="8064500" cy="360040"/>
              </a:xfrm>
              <a:prstGeom prst="rect">
                <a:avLst/>
              </a:prstGeom>
              <a:noFill/>
              <a:ln w="19050">
                <a:solidFill>
                  <a:schemeClr val="accent5">
                    <a:lumMod val="5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2) повысить мотивацию  педагога в повышении уровня </a:t>
                </a:r>
                <a:r>
                  <a:rPr lang="ru-RU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квалификации</a:t>
                </a:r>
                <a:endParaRPr lang="ru-RU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Содержимое 2" descr="60%"/>
              <p:cNvSpPr>
                <a:spLocks/>
              </p:cNvSpPr>
              <p:nvPr/>
            </p:nvSpPr>
            <p:spPr bwMode="auto">
              <a:xfrm>
                <a:off x="611188" y="3068960"/>
                <a:ext cx="8064500" cy="653206"/>
              </a:xfrm>
              <a:prstGeom prst="rect">
                <a:avLst/>
              </a:prstGeom>
              <a:noFill/>
              <a:ln w="19050">
                <a:solidFill>
                  <a:schemeClr val="accent5">
                    <a:lumMod val="50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3) выявить соответствие квалификаций  педагогов требованиям рынка труда</a:t>
                </a:r>
              </a:p>
            </p:txBody>
          </p:sp>
          <p:sp>
            <p:nvSpPr>
              <p:cNvPr id="9" name="Двойные круглые скобки 8"/>
              <p:cNvSpPr/>
              <p:nvPr/>
            </p:nvSpPr>
            <p:spPr>
              <a:xfrm>
                <a:off x="428625" y="2060848"/>
                <a:ext cx="8429625" cy="684077"/>
              </a:xfrm>
              <a:prstGeom prst="bracketPair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Двойные круглые скобки 9"/>
              <p:cNvSpPr/>
              <p:nvPr/>
            </p:nvSpPr>
            <p:spPr>
              <a:xfrm>
                <a:off x="428625" y="2780928"/>
                <a:ext cx="8429625" cy="614635"/>
              </a:xfrm>
              <a:prstGeom prst="bracketPair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11" name="Содержимое 2" descr="Каштан"/>
            <p:cNvSpPr txBox="1">
              <a:spLocks/>
            </p:cNvSpPr>
            <p:nvPr/>
          </p:nvSpPr>
          <p:spPr>
            <a:xfrm>
              <a:off x="0" y="2476500"/>
              <a:ext cx="9144000" cy="66446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Wingdings 2" pitchFamily="18" charset="2"/>
                <a:buNone/>
                <a:defRPr/>
              </a:pPr>
              <a:r>
                <a:rPr lang="ru-RU" sz="2000" b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Внедрение независимой системы подтверждения квалификации позволит:</a:t>
              </a:r>
              <a:endPara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79511" y="367496"/>
            <a:ext cx="87844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altLang="lv-LV" sz="2000" b="1" u="sng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Для внедрения независимой системы сертификации </a:t>
            </a:r>
            <a:r>
              <a:rPr lang="ru-RU" altLang="lv-LV" sz="2000" b="1" i="1" u="sng" dirty="0">
                <a:solidFill>
                  <a:srgbClr val="C00000"/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необходимо: </a:t>
            </a:r>
          </a:p>
        </p:txBody>
      </p:sp>
    </p:spTree>
    <p:extLst>
      <p:ext uri="{BB962C8B-B14F-4D97-AF65-F5344CB8AC3E}">
        <p14:creationId xmlns:p14="http://schemas.microsoft.com/office/powerpoint/2010/main" xmlns="" val="3630080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491" y="3326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Методология социологического опроса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87460"/>
            <a:ext cx="100811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Цель: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47665" y="834450"/>
            <a:ext cx="7378786" cy="1200329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выявление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понимания сути, назначения и роли профессионального стандарта педагога;</a:t>
            </a:r>
          </a:p>
          <a:p>
            <a:pPr lvl="0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пробная самооценка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педагогов в соответствии с квалификационными уровнями (подуровнями) профессионального стандарта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5491" y="2702463"/>
            <a:ext cx="144016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Структура: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12921" y="2402304"/>
            <a:ext cx="4913529" cy="369332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i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для респондентов</a:t>
            </a:r>
            <a:endParaRPr lang="lv-LV" altLang="lv-LV" i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012922" y="3203684"/>
            <a:ext cx="4913528" cy="369332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для организаторов и исполнителей</a:t>
            </a:r>
            <a:endParaRPr lang="lv-LV" altLang="lv-LV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23801" y="2223213"/>
            <a:ext cx="1728192" cy="70173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Анкета № 1</a:t>
            </a:r>
          </a:p>
          <a:p>
            <a:pPr>
              <a:spcBef>
                <a:spcPct val="20000"/>
              </a:spcBef>
              <a:defRPr/>
            </a:pP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Анкета № 2</a:t>
            </a:r>
            <a:endParaRPr lang="lv-LV" altLang="lv-LV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23801" y="3068960"/>
            <a:ext cx="1728192" cy="70173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ТехКарта</a:t>
            </a: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 № 1</a:t>
            </a:r>
          </a:p>
          <a:p>
            <a:pPr>
              <a:spcBef>
                <a:spcPct val="20000"/>
              </a:spcBef>
              <a:defRPr/>
            </a:pPr>
            <a:r>
              <a:rPr lang="ru-RU" altLang="lv-LV" dirty="0" err="1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ТехКарта</a:t>
            </a: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 № 2</a:t>
            </a:r>
            <a:endParaRPr lang="lv-LV" altLang="lv-LV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4067780"/>
            <a:ext cx="352846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Категории респондентов: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6612262"/>
              </p:ext>
            </p:extLst>
          </p:nvPr>
        </p:nvGraphicFramePr>
        <p:xfrm>
          <a:off x="285490" y="4902944"/>
          <a:ext cx="6662774" cy="1676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74903"/>
                <a:gridCol w="3787871"/>
              </a:tblGrid>
              <a:tr h="32763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Уровни образования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smtClean="0">
                          <a:solidFill>
                            <a:schemeClr val="tx2"/>
                          </a:solidFill>
                        </a:rPr>
                        <a:t>Уровни профессионального</a:t>
                      </a:r>
                      <a:r>
                        <a:rPr lang="ru-RU" sz="1600" b="1" baseline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1600" b="1" smtClean="0">
                          <a:solidFill>
                            <a:schemeClr val="tx2"/>
                          </a:solidFill>
                        </a:rPr>
                        <a:t>стандарта</a:t>
                      </a:r>
                      <a:endParaRPr lang="ru-RU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ДВО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4-5-6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СО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4-5-6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ТиПО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5-6-7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7635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ВиПО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7-8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012922" y="3933056"/>
            <a:ext cx="4913529" cy="64633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педагоги организаций всех уровней образования</a:t>
            </a:r>
            <a:endParaRPr lang="lv-LV" altLang="lv-LV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cxnSp>
        <p:nvCxnSpPr>
          <p:cNvPr id="5" name="Прямая со стрелкой 4"/>
          <p:cNvCxnSpPr>
            <a:stCxn id="4" idx="3"/>
          </p:cNvCxnSpPr>
          <p:nvPr/>
        </p:nvCxnSpPr>
        <p:spPr>
          <a:xfrm flipV="1">
            <a:off x="1331640" y="1340768"/>
            <a:ext cx="216025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24" idx="1"/>
          </p:cNvCxnSpPr>
          <p:nvPr/>
        </p:nvCxnSpPr>
        <p:spPr>
          <a:xfrm flipV="1">
            <a:off x="1763687" y="2574079"/>
            <a:ext cx="360114" cy="335235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25" idx="1"/>
          </p:cNvCxnSpPr>
          <p:nvPr/>
        </p:nvCxnSpPr>
        <p:spPr>
          <a:xfrm>
            <a:off x="1763688" y="2900140"/>
            <a:ext cx="360113" cy="519686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6" idx="3"/>
          </p:cNvCxnSpPr>
          <p:nvPr/>
        </p:nvCxnSpPr>
        <p:spPr>
          <a:xfrm>
            <a:off x="3851994" y="4252446"/>
            <a:ext cx="180000" cy="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/>
          <p:nvPr/>
        </p:nvCxnSpPr>
        <p:spPr>
          <a:xfrm flipH="1">
            <a:off x="6948264" y="4328230"/>
            <a:ext cx="1834171" cy="1333018"/>
          </a:xfrm>
          <a:prstGeom prst="bentConnector3">
            <a:avLst>
              <a:gd name="adj1" fmla="val -12463"/>
            </a:avLst>
          </a:prstGeom>
          <a:ln w="190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654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49014"/>
            <a:ext cx="10800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Этапы: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249" y="4571836"/>
            <a:ext cx="158417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Процедуры: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86273"/>
            <a:ext cx="244827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Организаторы и исполнители:</a:t>
            </a:r>
            <a:endParaRPr lang="lv-LV" altLang="lv-LV" b="1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413956"/>
            <a:ext cx="7200800" cy="203132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1-й этап – разработка технологических карт соцопроса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2-й этап – обсуждение и доработка технологических карт соцопроса в рабочей группе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3-й этап – проведение семинара (инструктажа) для представителей вузов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4-й этап – проведение разъяснительной работы и соцопроса среди педагогов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5-й этап – сбор первичных материалов соцопроса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6-й этап – обработка потока данных (по каждому региону)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7-й этап – обобщение данных по стране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8-й этап – подготовка аналитической справки по итогам соцопроса</a:t>
            </a:r>
          </a:p>
          <a:p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9-й этап – доработка (корректировка) профессионального стандарта 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педагога</a:t>
            </a:r>
            <a:endParaRPr lang="lv-LV" altLang="lv-LV" sz="1400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2780928"/>
            <a:ext cx="5832648" cy="369332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В каждом регионе – базовый вуз</a:t>
            </a:r>
            <a:endParaRPr lang="lv-LV" altLang="lv-LV" dirty="0">
              <a:solidFill>
                <a:srgbClr val="4BACC6">
                  <a:lumMod val="75000"/>
                </a:srgbClr>
              </a:solidFill>
              <a:latin typeface="Arial" pitchFamily="34" charset="0"/>
              <a:ea typeface="MS PGothic" panose="020B0600070205080204" pitchFamily="34" charset="-128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3705999"/>
            <a:ext cx="6768752" cy="2092881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ru-RU" altLang="lv-LV" b="1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Базовый вуз 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lv-LV" sz="1600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назначает ответственного за соцопрос приказом ректора вуза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lv-LV" sz="1600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привлекает, другие вузы, УО, региональные филиалы профсоюза работников образования;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lv-LV" sz="1600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собирает первичный материал;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lv-LV" sz="1600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обрабатывает поток информации;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lv-LV" sz="1600" dirty="0" smtClean="0">
                <a:solidFill>
                  <a:srgbClr val="4BACC6">
                    <a:lumMod val="75000"/>
                  </a:srgbClr>
                </a:solidFill>
                <a:latin typeface="Arial" pitchFamily="34" charset="0"/>
                <a:ea typeface="MS PGothic" panose="020B0600070205080204" pitchFamily="34" charset="-128"/>
                <a:cs typeface="Arial" pitchFamily="34" charset="0"/>
              </a:rPr>
              <a:t>Представляет аналитическую справку по региону</a:t>
            </a:r>
          </a:p>
        </p:txBody>
      </p:sp>
      <p:cxnSp>
        <p:nvCxnSpPr>
          <p:cNvPr id="9" name="Прямая со стрелкой 8"/>
          <p:cNvCxnSpPr>
            <a:stCxn id="4" idx="3"/>
            <a:endCxn id="12" idx="1"/>
          </p:cNvCxnSpPr>
          <p:nvPr/>
        </p:nvCxnSpPr>
        <p:spPr>
          <a:xfrm flipV="1">
            <a:off x="1855425" y="4752440"/>
            <a:ext cx="340311" cy="406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777559" y="2965594"/>
            <a:ext cx="340311" cy="406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364943" y="1429618"/>
            <a:ext cx="340311" cy="4062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6767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019599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Спасибо за внимание!</a:t>
            </a:r>
            <a:endParaRPr lang="ru-RU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779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190905" y="177302"/>
            <a:ext cx="6656251" cy="6276033"/>
            <a:chOff x="325438" y="172616"/>
            <a:chExt cx="7389458" cy="6145986"/>
          </a:xfrm>
        </p:grpSpPr>
        <p:grpSp>
          <p:nvGrpSpPr>
            <p:cNvPr id="3" name="Группа 32"/>
            <p:cNvGrpSpPr>
              <a:grpSpLocks/>
            </p:cNvGrpSpPr>
            <p:nvPr/>
          </p:nvGrpSpPr>
          <p:grpSpPr bwMode="auto">
            <a:xfrm>
              <a:off x="2481263" y="1196552"/>
              <a:ext cx="4306659" cy="2691655"/>
              <a:chOff x="611560" y="981285"/>
              <a:chExt cx="4307758" cy="2690528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332469" y="2677612"/>
                <a:ext cx="3586849" cy="99420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Оценка и </a:t>
                </a:r>
                <a:r>
                  <a:rPr lang="ru-RU" sz="20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подтверждение квалификаций</a:t>
                </a:r>
                <a:endParaRPr lang="ru-RU" sz="20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" name="Группа 31"/>
              <p:cNvGrpSpPr>
                <a:grpSpLocks/>
              </p:cNvGrpSpPr>
              <p:nvPr/>
            </p:nvGrpSpPr>
            <p:grpSpPr bwMode="auto">
              <a:xfrm>
                <a:off x="611560" y="1052694"/>
                <a:ext cx="719320" cy="2088274"/>
                <a:chOff x="323528" y="1052694"/>
                <a:chExt cx="1007048" cy="2088274"/>
              </a:xfrm>
            </p:grpSpPr>
            <p:sp>
              <p:nvSpPr>
                <p:cNvPr id="9" name="Выгнутая влево стрелка 8"/>
                <p:cNvSpPr/>
                <p:nvPr/>
              </p:nvSpPr>
              <p:spPr>
                <a:xfrm>
                  <a:off x="323528" y="2204736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Выгнутая влево стрелка 9"/>
                <p:cNvSpPr/>
                <p:nvPr/>
              </p:nvSpPr>
              <p:spPr>
                <a:xfrm>
                  <a:off x="323528" y="1647756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Выгнутая влево стрелка 10"/>
                <p:cNvSpPr/>
                <p:nvPr/>
              </p:nvSpPr>
              <p:spPr>
                <a:xfrm>
                  <a:off x="323528" y="1052694"/>
                  <a:ext cx="1007048" cy="936232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sz="140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" name="Прямоугольник 4"/>
              <p:cNvSpPr/>
              <p:nvPr/>
            </p:nvSpPr>
            <p:spPr>
              <a:xfrm>
                <a:off x="1330880" y="2149196"/>
                <a:ext cx="971996" cy="39994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ПС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30880" y="1576349"/>
                <a:ext cx="971996" cy="39994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ОРК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330880" y="981285"/>
                <a:ext cx="971996" cy="3999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285750" indent="-285750"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НРК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3201989" y="4129335"/>
              <a:ext cx="4015339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spcAft>
                  <a:spcPts val="1200"/>
                </a:spcAft>
                <a:defRPr/>
              </a:pPr>
              <a:r>
                <a:rPr lang="ru-RU" sz="14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Образовательные программы</a:t>
              </a: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288" y="222525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5288" y="162835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95288" y="2790403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25438" y="1772816"/>
              <a:ext cx="2232025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438" y="2329061"/>
              <a:ext cx="2232025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439" y="1049790"/>
              <a:ext cx="212195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Академическое и профессиональное сообщество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3372" y="3964849"/>
              <a:ext cx="33845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Академическое сообщество </a:t>
              </a:r>
              <a:r>
                <a:rPr lang="ru-RU" sz="12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при </a:t>
              </a: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участии работодателей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288" y="5012903"/>
              <a:ext cx="3313112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Академическое сообщество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76375" y="172616"/>
              <a:ext cx="6214657" cy="82230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НСК</a:t>
              </a:r>
              <a:endPara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01988" y="4911232"/>
              <a:ext cx="4421371" cy="452099"/>
            </a:xfrm>
            <a:prstGeom prst="rect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Оценка результатов </a:t>
              </a: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обучения </a:t>
              </a:r>
            </a:p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(присвоение академических квалификаций)</a:t>
              </a:r>
              <a:endPara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200399" y="5815553"/>
              <a:ext cx="4514497" cy="4520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Независимая сертификация </a:t>
              </a:r>
            </a:p>
            <a:p>
              <a:pPr algn="ctr">
                <a:defRPr/>
              </a:pPr>
              <a:r>
                <a:rPr lang="ru-RU" sz="12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(признание профессиональных квалификаций)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5288" y="6041603"/>
              <a:ext cx="3313112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12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70010" y="6293418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03941" y="5325061"/>
              <a:ext cx="360045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Стрелка углом вверх 1"/>
            <p:cNvSpPr/>
            <p:nvPr/>
          </p:nvSpPr>
          <p:spPr>
            <a:xfrm flipV="1">
              <a:off x="6813280" y="2457292"/>
              <a:ext cx="288925" cy="1620000"/>
            </a:xfrm>
            <a:prstGeom prst="bentUpArrow">
              <a:avLst>
                <a:gd name="adj1" fmla="val 10234"/>
                <a:gd name="adj2" fmla="val 36074"/>
                <a:gd name="adj3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Стрелка углом вверх 42"/>
          <p:cNvSpPr/>
          <p:nvPr/>
        </p:nvSpPr>
        <p:spPr>
          <a:xfrm flipV="1">
            <a:off x="6171653" y="2476150"/>
            <a:ext cx="654007" cy="3494616"/>
          </a:xfrm>
          <a:prstGeom prst="bentUpArrow">
            <a:avLst>
              <a:gd name="adj1" fmla="val 2786"/>
              <a:gd name="adj2" fmla="val 7414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трелка углом вверх 35"/>
          <p:cNvSpPr/>
          <p:nvPr/>
        </p:nvSpPr>
        <p:spPr>
          <a:xfrm flipV="1">
            <a:off x="3655931" y="2472767"/>
            <a:ext cx="2976035" cy="2450052"/>
          </a:xfrm>
          <a:prstGeom prst="bentUpArrow">
            <a:avLst>
              <a:gd name="adj1" fmla="val 2786"/>
              <a:gd name="adj2" fmla="val 5206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33241" y="4510389"/>
            <a:ext cx="2685026" cy="21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10800000" flipV="1">
            <a:off x="7236295" y="2476150"/>
            <a:ext cx="1728193" cy="39137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Классификатор специальностей Республики Казахстан </a:t>
            </a:r>
          </a:p>
          <a:p>
            <a:pPr algn="ctr"/>
            <a:r>
              <a:rPr lang="ru-RU" sz="1200" b="1" i="1" dirty="0" smtClean="0"/>
              <a:t>на уровне </a:t>
            </a:r>
            <a:r>
              <a:rPr lang="ru-RU" sz="1200" b="1" i="1" dirty="0" smtClean="0">
                <a:solidFill>
                  <a:srgbClr val="FF0000"/>
                </a:solidFill>
              </a:rPr>
              <a:t>технического и профессионального образования – 231 </a:t>
            </a:r>
            <a:r>
              <a:rPr lang="ru-RU" sz="1200" b="1" i="1" dirty="0" smtClean="0"/>
              <a:t>специальностей</a:t>
            </a:r>
          </a:p>
          <a:p>
            <a:pPr algn="ctr"/>
            <a:r>
              <a:rPr lang="ru-RU" sz="1200" b="1" i="1" dirty="0"/>
              <a:t>н</a:t>
            </a:r>
            <a:r>
              <a:rPr lang="ru-RU" sz="1200" b="1" i="1" dirty="0" smtClean="0"/>
              <a:t>а уровне </a:t>
            </a:r>
            <a:r>
              <a:rPr lang="ru-RU" sz="1200" b="1" i="1" dirty="0" smtClean="0">
                <a:solidFill>
                  <a:srgbClr val="FF0000"/>
                </a:solidFill>
              </a:rPr>
              <a:t>высшего образования -  174 </a:t>
            </a:r>
            <a:r>
              <a:rPr lang="ru-RU" sz="1200" b="1" i="1" dirty="0" smtClean="0"/>
              <a:t>специальностей</a:t>
            </a:r>
          </a:p>
          <a:p>
            <a:pPr algn="ctr"/>
            <a:r>
              <a:rPr lang="ru-RU" sz="1200" b="1" i="1" dirty="0" smtClean="0"/>
              <a:t>На уровне </a:t>
            </a:r>
            <a:r>
              <a:rPr lang="ru-RU" sz="1200" b="1" i="1" dirty="0" smtClean="0">
                <a:solidFill>
                  <a:srgbClr val="FF0000"/>
                </a:solidFill>
              </a:rPr>
              <a:t>послевузовского образования – 425 </a:t>
            </a:r>
            <a:r>
              <a:rPr lang="ru-RU" sz="1200" b="1" i="1" dirty="0" smtClean="0"/>
              <a:t>специальностей</a:t>
            </a:r>
            <a:endParaRPr lang="ru-RU" sz="1200" b="1" i="1" dirty="0"/>
          </a:p>
        </p:txBody>
      </p:sp>
      <p:sp>
        <p:nvSpPr>
          <p:cNvPr id="33" name="Стрелка вниз 32"/>
          <p:cNvSpPr/>
          <p:nvPr/>
        </p:nvSpPr>
        <p:spPr>
          <a:xfrm rot="5400000">
            <a:off x="6616999" y="4043883"/>
            <a:ext cx="460314" cy="77827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5400000">
            <a:off x="6821750" y="5012627"/>
            <a:ext cx="460314" cy="5127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rot="5400000">
            <a:off x="6847573" y="5892513"/>
            <a:ext cx="460314" cy="46114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107504" y="258665"/>
            <a:ext cx="8928992" cy="6410696"/>
            <a:chOff x="-230455" y="550198"/>
            <a:chExt cx="9296106" cy="537008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-230455" y="550198"/>
              <a:ext cx="9296106" cy="5370087"/>
              <a:chOff x="-216613" y="584577"/>
              <a:chExt cx="9296106" cy="5370087"/>
            </a:xfrm>
          </p:grpSpPr>
          <p:sp>
            <p:nvSpPr>
              <p:cNvPr id="18" name="Заголовок 1"/>
              <p:cNvSpPr txBox="1">
                <a:spLocks/>
              </p:cNvSpPr>
              <p:nvPr/>
            </p:nvSpPr>
            <p:spPr bwMode="auto">
              <a:xfrm>
                <a:off x="-141645" y="584577"/>
                <a:ext cx="9146169" cy="78581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2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Национальная рамка квалификаций </a:t>
                </a:r>
              </a:p>
              <a:p>
                <a:pPr algn="ctr">
                  <a:defRPr/>
                </a:pPr>
                <a:r>
                  <a:rPr lang="ru-RU" sz="24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Республики Казахстан</a:t>
                </a:r>
              </a:p>
            </p:txBody>
          </p:sp>
          <p:sp>
            <p:nvSpPr>
              <p:cNvPr id="10250" name="Rectangle 1"/>
              <p:cNvSpPr>
                <a:spLocks noChangeArrowheads="1"/>
              </p:cNvSpPr>
              <p:nvPr/>
            </p:nvSpPr>
            <p:spPr bwMode="auto">
              <a:xfrm>
                <a:off x="-216613" y="4846051"/>
                <a:ext cx="9296106" cy="110861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indent="288925" algn="ctr"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Структура </a:t>
                </a: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задана </a:t>
                </a: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аналогично ЕРК: </a:t>
                </a: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ea typeface="Calibri" pitchFamily="34" charset="0"/>
                    <a:cs typeface="Arial" pitchFamily="34" charset="0"/>
                  </a:rPr>
                  <a:t>используются обобщенные показатели «знания – умения – общие компетенции»;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учитывается накопительный принцип, направленный на признание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результатов предыдущего формального</a:t>
                </a: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, неформального, </a:t>
                </a:r>
                <a:r>
                  <a:rPr lang="ru-RU" sz="1600" dirty="0" err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информального</a:t>
                </a: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обучения;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базируется на концепции образования в течение всей </a:t>
                </a:r>
                <a:r>
                  <a:rPr lang="ru-RU" sz="1600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жизни</a:t>
                </a:r>
                <a:endParaRPr lang="ru-RU" sz="1600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1" name="Rectangle 1"/>
              <p:cNvSpPr>
                <a:spLocks noChangeArrowheads="1"/>
              </p:cNvSpPr>
              <p:nvPr/>
            </p:nvSpPr>
            <p:spPr bwMode="auto">
              <a:xfrm>
                <a:off x="-141644" y="1571547"/>
                <a:ext cx="4535600" cy="69610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включает описание восьми квалификационных </a:t>
                </a: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уровней</a:t>
                </a:r>
              </a:p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по трем обобщенным показателям</a:t>
                </a:r>
                <a:endParaRPr lang="ru-RU" sz="16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37" name="Прямоугольник 23"/>
            <p:cNvSpPr>
              <a:spLocks noChangeArrowheads="1"/>
            </p:cNvSpPr>
            <p:nvPr/>
          </p:nvSpPr>
          <p:spPr bwMode="auto">
            <a:xfrm>
              <a:off x="4867409" y="1564895"/>
              <a:ext cx="4123273" cy="696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НРК-2012</a:t>
              </a:r>
              <a:r>
                <a:rPr lang="ru-RU" sz="1200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Приказ МТСЗР </a:t>
              </a:r>
              <a:r>
                <a:rPr lang="ru-RU" sz="1200" dirty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РК 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Calibri" panose="020F0502020204030204" pitchFamily="34" charset="0"/>
                  <a:cs typeface="Arial" pitchFamily="34" charset="0"/>
                </a:rPr>
                <a:t>и МОН РК)</a:t>
              </a:r>
              <a:endParaRPr lang="en-US" sz="1200" i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endParaRPr>
            </a:p>
            <a:p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НРК-2016 </a:t>
              </a:r>
              <a:r>
                <a:rPr lang="ru-RU" sz="1200" dirty="0" smtClean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(Республиканская трехсторонняя комиссия по социальному партнерству и регулированию социальных и трудовых отношений)</a:t>
              </a:r>
              <a:endParaRPr lang="ru-RU" sz="12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179512" y="2276872"/>
            <a:ext cx="8928992" cy="2808312"/>
            <a:chOff x="179512" y="2060848"/>
            <a:chExt cx="8928992" cy="2808312"/>
          </a:xfrm>
        </p:grpSpPr>
        <p:cxnSp>
          <p:nvCxnSpPr>
            <p:cNvPr id="27" name="Прямая со стрелкой 26"/>
            <p:cNvCxnSpPr/>
            <p:nvPr/>
          </p:nvCxnSpPr>
          <p:spPr>
            <a:xfrm flipH="1">
              <a:off x="179512" y="2060848"/>
              <a:ext cx="0" cy="2016000"/>
            </a:xfrm>
            <a:prstGeom prst="straightConnector1">
              <a:avLst/>
            </a:prstGeom>
            <a:ln w="19050">
              <a:solidFill>
                <a:schemeClr val="accent5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323527" y="2132856"/>
              <a:ext cx="4680518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знания</a:t>
              </a:r>
              <a:r>
                <a:rPr lang="ru-RU" sz="1400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323528" y="2905199"/>
              <a:ext cx="4680517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умения </a:t>
              </a:r>
              <a:r>
                <a:rPr lang="ru-RU" sz="14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навыки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23527" y="3913311"/>
              <a:ext cx="4680519" cy="30777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400" b="1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личностные </a:t>
              </a:r>
              <a:r>
                <a:rPr lang="ru-RU" sz="14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профессиональные компетенции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3528" y="4222829"/>
              <a:ext cx="8712968" cy="646331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масштабы деятельности, цену возможной ошибки для организации, отрасли, ее социальных, экологических, экономических последствий, а также полноту реализации в профессиональной деятельности основных функций руководства (целеполагание, организация, контроль, мотивация исполнителей). 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323528" y="2492896"/>
              <a:ext cx="8784976" cy="461665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требования к знаниям и зависит от объёма и сложности используемой информации; </a:t>
              </a:r>
              <a:endParaRPr lang="ru-RU" sz="12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>
                <a:defRPr/>
              </a:pPr>
              <a:r>
                <a:rPr lang="ru-RU" sz="1200" i="1" dirty="0" err="1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инновационности</a:t>
              </a:r>
              <a:r>
                <a:rPr lang="ru-RU" sz="1200" i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степени абстрактности знаний (соотношения теоретических и практических знаний)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23529" y="3214717"/>
              <a:ext cx="8784975" cy="646331"/>
            </a:xfrm>
            <a:prstGeom prst="rect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ru-RU" sz="1200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определяет требования к умениям и зависит от множественности (вариативности) способов решения профессиональных задач, необходимости выбора или разработки этих способов, а также от степени неопределённости рабочей ситуации и непредсказуемости ее развития</a:t>
              </a: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79512" y="2321109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179512" y="3081699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179512" y="4077072"/>
              <a:ext cx="144000" cy="0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rgbClr val="4BACC6">
                    <a:lumMod val="50000"/>
                  </a:srgbClr>
                </a:solidFill>
              </a:rPr>
              <a:t>РАЗЛИЧИЕ НРК (2012) И НРК (2016)</a:t>
            </a:r>
            <a:endParaRPr kumimoji="0" lang="ru-RU" sz="1800" b="1" dirty="0">
              <a:solidFill>
                <a:srgbClr val="4BACC6">
                  <a:lumMod val="50000"/>
                </a:srgb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12165" y="1644911"/>
            <a:ext cx="123513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Уровни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(1-8)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472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Знания</a:t>
            </a:r>
          </a:p>
          <a:p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283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Умения и навыки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09417" y="164491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Трудов.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функции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03293" y="1644911"/>
            <a:ext cx="838280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Уровни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(1-8)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041492" y="1644911"/>
            <a:ext cx="13532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Пути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достижения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723914" y="1738969"/>
            <a:ext cx="346686" cy="286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818539" y="1322408"/>
            <a:ext cx="1095986" cy="24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НРК (201</a:t>
            </a:r>
            <a:r>
              <a:rPr lang="en-US" sz="1500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5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500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12165" y="3190831"/>
            <a:ext cx="123513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Уровни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(1-8)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47217" y="319083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Знания</a:t>
            </a:r>
          </a:p>
          <a:p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28317" y="3190831"/>
            <a:ext cx="11754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Умения и навыки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09417" y="3190831"/>
            <a:ext cx="1724683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Компетенции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(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</a:rPr>
              <a:t>личност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., </a:t>
            </a:r>
            <a:r>
              <a:rPr lang="ru-RU" dirty="0" err="1" smtClean="0">
                <a:solidFill>
                  <a:srgbClr val="4BACC6">
                    <a:lumMod val="50000"/>
                  </a:srgbClr>
                </a:solidFill>
              </a:rPr>
              <a:t>професс</a:t>
            </a:r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.)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818539" y="2868328"/>
            <a:ext cx="1095986" cy="24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НРК (2016)</a:t>
            </a:r>
            <a:endParaRPr lang="ru-RU" sz="1500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39792" y="3190831"/>
            <a:ext cx="1353207" cy="463410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Пути</a:t>
            </a:r>
          </a:p>
          <a:p>
            <a:r>
              <a:rPr lang="ru-RU" dirty="0" smtClean="0">
                <a:solidFill>
                  <a:srgbClr val="4BACC6">
                    <a:lumMod val="50000"/>
                  </a:srgbClr>
                </a:solidFill>
              </a:rPr>
              <a:t>достижения</a:t>
            </a:r>
            <a:endParaRPr lang="ru-RU" dirty="0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84909" y="4561298"/>
            <a:ext cx="825730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 2015 г. внесены изменения в Трудовой кодекс – «</a:t>
            </a: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НРК производится министерствами труда и образования, и </a:t>
            </a: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утверждается</a:t>
            </a: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республиканской комиссией по социальному партнерству и регулированию социальных и трудовых отношений». Участниками республиканской комиссии являются представители Правительства Республики Казахстан (7 чел.), республиканских объединений работников (7 чел.) и республиканских объединений работодателей (7 чел.).</a:t>
            </a:r>
          </a:p>
          <a:p>
            <a:pPr algn="just"/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Процедура утверждения НРК перенесена на более высокий уровень. </a:t>
            </a:r>
            <a:endParaRPr lang="ru-RU" sz="1400" dirty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6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994994" y="620688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215751"/>
            <a:ext cx="7825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ГПРОН 2016-2019 гг.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08" t="15678" r="6993" b="9091"/>
          <a:stretch/>
        </p:blipFill>
        <p:spPr bwMode="auto">
          <a:xfrm>
            <a:off x="35560" y="1816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764704"/>
            <a:ext cx="87849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Проблема: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разработаны механизмы карьерного и профессионального роста учителя.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внедрены профессиональный стандарт педагога или концептуальная модель развития его профессиональных компетенций;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  <a:p>
            <a:r>
              <a:rPr lang="ru-RU" b="1" i="1" dirty="0" smtClean="0"/>
              <a:t>Среднее образование</a:t>
            </a:r>
            <a:r>
              <a:rPr lang="ru-RU" dirty="0" smtClean="0"/>
              <a:t>:</a:t>
            </a:r>
            <a:endParaRPr lang="ru-RU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Будут </a:t>
            </a:r>
            <a:r>
              <a:rPr lang="ru-RU" dirty="0"/>
              <a:t>пересмотрены требования к уровню квалификации педагогов с целью создания условий для получения первой и высшей категорий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Будет разработан </a:t>
            </a:r>
            <a:r>
              <a:rPr lang="ru-RU" i="1" u="sng" dirty="0" err="1"/>
              <a:t>профстандарт</a:t>
            </a:r>
            <a:r>
              <a:rPr lang="ru-RU" i="1" u="sng" dirty="0"/>
              <a:t> педагога </a:t>
            </a:r>
            <a:r>
              <a:rPr lang="ru-RU" dirty="0"/>
              <a:t>и пересмотрены механизмы приема на педагогические специальности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i="1" dirty="0" smtClean="0"/>
              <a:t>Высшее и послевузовское образование:</a:t>
            </a:r>
            <a:endParaRPr lang="ru-RU" b="1" i="1" dirty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В соответствии с проектом модернизации педагогического образования будет разработан </a:t>
            </a:r>
            <a:r>
              <a:rPr lang="ru-RU" i="1" u="sng" dirty="0"/>
              <a:t>профессиональный стандарт педагога</a:t>
            </a:r>
            <a:r>
              <a:rPr lang="ru-RU" dirty="0"/>
              <a:t>, согласно которому будет обновлено содержание педагогического образования и укреплена материально-техническая база вузов, осуществляющих подготовку педагогических кадров, при прохождении международной аккредитации. Это подразумевает разработку 47 новых образовательных программ </a:t>
            </a:r>
            <a:r>
              <a:rPr lang="ru-RU" dirty="0" err="1"/>
              <a:t>бакалавриата</a:t>
            </a:r>
            <a:r>
              <a:rPr lang="ru-RU" dirty="0"/>
              <a:t> и магистратуры по педагогическим специальностям, в том числе на английском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9318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09F0A4-9C21-4457-A484-C6404A46D7B9}" type="slidenum">
              <a:rPr lang="ru-RU" altLang="ru-RU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33735" y="908720"/>
          <a:ext cx="8650287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2" name="Прямоугольник 2"/>
          <p:cNvSpPr>
            <a:spLocks noChangeArrowheads="1"/>
          </p:cNvSpPr>
          <p:nvPr/>
        </p:nvSpPr>
        <p:spPr bwMode="auto">
          <a:xfrm>
            <a:off x="684213" y="2479675"/>
            <a:ext cx="7704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Arial" charset="0"/>
                <a:cs typeface="Arial" charset="0"/>
              </a:rPr>
              <a:t>утверждены приказом и.о. Министра образования и науки Республики Казахстан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dirty="0">
                <a:solidFill>
                  <a:srgbClr val="002060"/>
                </a:solidFill>
                <a:latin typeface="Arial" charset="0"/>
                <a:cs typeface="Arial" charset="0"/>
              </a:rPr>
              <a:t>от 13 сентября 2013 года № 373</a:t>
            </a:r>
            <a:endParaRPr lang="ru-RU" altLang="ru-RU" sz="12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233363" y="539750"/>
            <a:ext cx="8650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altLang="ru-RU" sz="1800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Разработка профессиональных стандартов в области образования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7198" y="3073296"/>
            <a:ext cx="8596452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счет РБ в 2013-2014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разработано 15 профессиональных стандартов</a:t>
            </a:r>
            <a:endParaRPr lang="ru-RU" sz="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388" y="4146550"/>
          <a:ext cx="8640763" cy="25606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8152"/>
                <a:gridCol w="864076"/>
                <a:gridCol w="1368121"/>
                <a:gridCol w="2016178"/>
                <a:gridCol w="936083"/>
                <a:gridCol w="669784"/>
                <a:gridCol w="1058369"/>
              </a:tblGrid>
              <a:tr h="731535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kern="1200" dirty="0" smtClean="0">
                          <a:latin typeface="Arial" pitchFamily="34" charset="0"/>
                          <a:cs typeface="Arial" pitchFamily="34" charset="0"/>
                        </a:rPr>
                        <a:t>Профессиональные стандарты</a:t>
                      </a:r>
                      <a:endParaRPr lang="ru-RU" sz="140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kern="1200" dirty="0" smtClean="0">
                          <a:latin typeface="Arial" pitchFamily="34" charset="0"/>
                          <a:cs typeface="Arial" pitchFamily="34" charset="0"/>
                        </a:rPr>
                        <a:t>Разработка образовательных программ</a:t>
                      </a:r>
                      <a:endParaRPr lang="ru-RU" sz="140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kern="120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Внедрение образовательных программ</a:t>
                      </a:r>
                      <a:endParaRPr lang="ru-RU" sz="1400" kern="1200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7276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области образования</a:t>
                      </a:r>
                      <a:endParaRPr lang="ru-RU" sz="1200" b="0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 год</a:t>
                      </a:r>
                      <a:endParaRPr lang="ru-RU" sz="1200" b="0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2016-2017 год</a:t>
                      </a:r>
                      <a:endParaRPr lang="ru-RU" sz="1200" b="0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</a:tr>
              <a:tr h="27436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счет РБ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</a:tr>
              <a:tr h="64018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Проект «Модернизация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ТиПО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147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</a:tr>
              <a:tr h="45727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НАО «Холдинг «К</a:t>
                      </a: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әсіпқор»</a:t>
                      </a:r>
                      <a:endParaRPr lang="ru-RU" altLang="ru-RU" sz="12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38" marR="91438" marT="45728" marB="45728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77813" y="131763"/>
            <a:ext cx="86502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C0504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Министерство образования и науки Республики Казахстан</a:t>
            </a:r>
            <a:endParaRPr lang="ru-RU" sz="2000" b="1" dirty="0">
              <a:solidFill>
                <a:srgbClr val="C0504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Прямоугольник 14"/>
          <p:cNvSpPr>
            <a:spLocks noChangeArrowheads="1"/>
          </p:cNvSpPr>
          <p:nvPr/>
        </p:nvSpPr>
        <p:spPr bwMode="auto">
          <a:xfrm>
            <a:off x="260350" y="3500438"/>
            <a:ext cx="86502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rPr>
              <a:t>2. Разработка и внедрение образовательных программ на основе профессиональных стандартов</a:t>
            </a:r>
          </a:p>
        </p:txBody>
      </p:sp>
    </p:spTree>
    <p:extLst>
      <p:ext uri="{BB962C8B-B14F-4D97-AF65-F5344CB8AC3E}">
        <p14:creationId xmlns:p14="http://schemas.microsoft.com/office/powerpoint/2010/main" xmlns="" val="51237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313" y="142852"/>
            <a:ext cx="8715375" cy="4286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rPr>
              <a:t>УРОВНИ НРК И СТУПЕНИ ОБРАЗОВАНИЯ В КАЗАХСТАНЕ</a:t>
            </a:r>
            <a:endParaRPr lang="ru-RU" b="1" dirty="0">
              <a:solidFill>
                <a:srgbClr val="4BACC6">
                  <a:lumMod val="50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8962580"/>
              </p:ext>
            </p:extLst>
          </p:nvPr>
        </p:nvGraphicFramePr>
        <p:xfrm>
          <a:off x="0" y="1571615"/>
          <a:ext cx="9144001" cy="4000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416"/>
                <a:gridCol w="1359937"/>
                <a:gridCol w="1359937"/>
                <a:gridCol w="1359937"/>
                <a:gridCol w="1359937"/>
                <a:gridCol w="858417"/>
                <a:gridCol w="979714"/>
                <a:gridCol w="1007706"/>
              </a:tblGrid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1600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6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4-5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600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10         11</a:t>
                      </a:r>
                      <a:endParaRPr lang="ru-RU" sz="1600" kern="12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1       2      3 </a:t>
                      </a:r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ru-RU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9</a:t>
                      </a:r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1           2                     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3        4</a:t>
                      </a:r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4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03206" y="5589578"/>
            <a:ext cx="12144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дошкольное воспитание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 обучение</a:t>
            </a:r>
            <a:endParaRPr lang="ru-RU" sz="1400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938712" y="4948721"/>
            <a:ext cx="1214446" cy="3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начальное</a:t>
            </a:r>
            <a:endParaRPr lang="ru-RU" sz="1400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263742" y="4259354"/>
            <a:ext cx="1214446" cy="51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основное </a:t>
            </a: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  <a:endParaRPr lang="ru-RU" sz="1400" b="1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166164" y="3693359"/>
            <a:ext cx="1565417" cy="3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b="1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ТиПО</a:t>
            </a:r>
            <a:r>
              <a:rPr lang="ru-RU" sz="12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(3 г. 10 мес)</a:t>
            </a:r>
            <a:endParaRPr lang="ru-RU" sz="12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6451837" y="2900017"/>
            <a:ext cx="765827" cy="69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1-2 года</a:t>
            </a:r>
            <a:endParaRPr lang="ru-RU" sz="14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7264464" y="2280486"/>
            <a:ext cx="848464" cy="33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высшее</a:t>
            </a:r>
            <a:endParaRPr lang="ru-RU" sz="14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8112928" y="1611970"/>
            <a:ext cx="10310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err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после-вузовское</a:t>
            </a:r>
            <a:endParaRPr lang="ru-RU" sz="14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572000" y="2602737"/>
            <a:ext cx="980628" cy="23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  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865811" y="2883171"/>
            <a:ext cx="781533" cy="46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общее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  <a:endParaRPr lang="ru-RU" sz="1200" b="1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4997590" y="2970457"/>
            <a:ext cx="1305674" cy="28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ТиПО</a:t>
            </a:r>
            <a:r>
              <a:rPr lang="ru-RU" sz="12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(2 г. 10 мес)</a:t>
            </a:r>
            <a:endParaRPr lang="ru-RU" sz="12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 rot="5400000">
            <a:off x="4831049" y="1532227"/>
            <a:ext cx="208847" cy="2735580"/>
          </a:xfrm>
          <a:prstGeom prst="leftBrace">
            <a:avLst>
              <a:gd name="adj1" fmla="val 39906"/>
              <a:gd name="adj2" fmla="val 50000"/>
            </a:avLst>
          </a:prstGeom>
          <a:ln w="127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813608" y="4000839"/>
            <a:ext cx="457352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курсы</a:t>
            </a:r>
            <a:endParaRPr lang="ru-RU" sz="11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323952" y="3149164"/>
            <a:ext cx="457352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курсы</a:t>
            </a:r>
            <a:endParaRPr lang="ru-RU" sz="11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53440" y="1566672"/>
            <a:ext cx="0" cy="402290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303264" y="1566672"/>
            <a:ext cx="0" cy="402290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156704" y="1566672"/>
            <a:ext cx="0" cy="4022905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3" idx="2"/>
          </p:cNvCxnSpPr>
          <p:nvPr/>
        </p:nvCxnSpPr>
        <p:spPr>
          <a:xfrm>
            <a:off x="3567683" y="3004441"/>
            <a:ext cx="0" cy="118800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567682" y="3589316"/>
            <a:ext cx="2735582" cy="63221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47636" y="2900018"/>
            <a:ext cx="1355628" cy="66137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580464" y="3976797"/>
            <a:ext cx="566548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классы</a:t>
            </a:r>
            <a:endParaRPr lang="ru-RU" sz="110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1208864" y="4652483"/>
            <a:ext cx="566548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классы</a:t>
            </a:r>
            <a:endParaRPr lang="ru-RU" sz="1100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0" y="1066800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Уровни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НРК</a:t>
            </a:r>
            <a:endParaRPr lang="ru-RU" sz="1400" b="1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511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28600"/>
            <a:ext cx="8229600" cy="3920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ОРК сферы образования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79388" y="1556792"/>
            <a:ext cx="1080244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Знания </a:t>
            </a:r>
            <a:endParaRPr lang="ru-RU" alt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1403648" y="1556792"/>
            <a:ext cx="2376264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Умения и навыки</a:t>
            </a:r>
            <a:endParaRPr lang="ru-RU" alt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3995936" y="1556792"/>
            <a:ext cx="4973439" cy="432048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Личностные и профессиональные компетенции</a:t>
            </a:r>
            <a:endParaRPr lang="ru-RU" alt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07938" y="2780928"/>
            <a:ext cx="5444181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Основная профессиональная группа: </a:t>
            </a:r>
          </a:p>
          <a:p>
            <a:pPr algn="ctr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Педагогические работники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51519" y="3867433"/>
            <a:ext cx="3096345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системы ДВО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системы СО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системы ДО для детей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интернатных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организаций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специальных организаций образования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системы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ТиПО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организаций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ВиПО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8.1 ПР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системы ДО для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взрослых</a:t>
            </a:r>
          </a:p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8.2 ПР системы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для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взрослых (нерегулируемый сектор)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 Приравненные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лица к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5987198" y="2780928"/>
            <a:ext cx="297729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Дополнительные профессиональные группы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1403648" y="620689"/>
            <a:ext cx="6408712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уровней </a:t>
            </a:r>
            <a:r>
              <a:rPr lang="ru-RU" altLang="ru-RU" sz="1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(4-8 уровни НРК), </a:t>
            </a:r>
            <a:r>
              <a:rPr lang="ru-RU" alt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12 подуровней </a:t>
            </a:r>
            <a:r>
              <a:rPr lang="ru-RU" altLang="ru-RU" sz="1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(4.1-4.2; 5.1-5.2; 6.1-6.4; 7.1-7.2; 8.1-8.2)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179387" y="2204864"/>
            <a:ext cx="8789987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Профессиональные группы</a:t>
            </a:r>
            <a:endParaRPr lang="ru-RU" altLang="ru-RU" sz="1400" b="1" i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2555776" y="2492897"/>
            <a:ext cx="2088232" cy="288032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4644008" y="2492896"/>
            <a:ext cx="2856797" cy="288033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971600" y="3429000"/>
            <a:ext cx="108012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Педагог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059832" y="3452688"/>
            <a:ext cx="2592288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 Менеджер в образовании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1475656" y="3284984"/>
            <a:ext cx="1224136" cy="147959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2655094" y="3284984"/>
            <a:ext cx="1340842" cy="147959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491881" y="3861048"/>
            <a:ext cx="2160240" cy="1461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Менеджер 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организациях образования (кроме вузов)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Менеджер 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вузах</a:t>
            </a:r>
          </a:p>
          <a:p>
            <a:pPr marL="342900" indent="-342900" algn="ctr">
              <a:buFont typeface="+mj-lt"/>
              <a:buAutoNum type="arabicPeriod"/>
            </a:pP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936104" y="4198609"/>
            <a:ext cx="0" cy="183888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4644008" y="4397240"/>
            <a:ext cx="0" cy="183888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35896" y="5766355"/>
            <a:ext cx="5508104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ОРК позволяет: описывать с единых позиций требования к квалификаций при разработке ПС, планировать различные траектории образования, разрабатывать процедуры оценки результатов обучения и сертификации квалификаций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10"/>
          <p:cNvSpPr>
            <a:spLocks noChangeArrowheads="1"/>
          </p:cNvSpPr>
          <p:nvPr/>
        </p:nvSpPr>
        <p:spPr bwMode="auto">
          <a:xfrm>
            <a:off x="179388" y="1124744"/>
            <a:ext cx="8785100" cy="36004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58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Профессиональны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ценности</a:t>
            </a:r>
            <a:endParaRPr lang="ru-RU" alt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6012160" y="3846527"/>
            <a:ext cx="2977290" cy="16004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Специалисты по управлению персоналом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Специалисты по ИКТ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Специалисты в области юриспруденции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Специалисты по экономике и финансам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1547664" y="3717032"/>
            <a:ext cx="0" cy="129495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4716016" y="3717032"/>
            <a:ext cx="0" cy="129495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H="1">
            <a:off x="7452320" y="3299504"/>
            <a:ext cx="0" cy="540000"/>
          </a:xfrm>
          <a:prstGeom prst="lin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3076</Words>
  <Application>Microsoft Office PowerPoint</Application>
  <PresentationFormat>Экран (4:3)</PresentationFormat>
  <Paragraphs>737</Paragraphs>
  <Slides>24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2_Тема Office</vt:lpstr>
      <vt:lpstr>  ПРОФЕССИОНАЛЬНЫЙ СТАНДАРТ ПЕДАГОГА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user26</dc:creator>
  <cp:lastModifiedBy>Rektor</cp:lastModifiedBy>
  <cp:revision>516</cp:revision>
  <cp:lastPrinted>2017-01-12T12:23:40Z</cp:lastPrinted>
  <dcterms:created xsi:type="dcterms:W3CDTF">2016-09-20T03:38:34Z</dcterms:created>
  <dcterms:modified xsi:type="dcterms:W3CDTF">2017-01-22T09:42:50Z</dcterms:modified>
</cp:coreProperties>
</file>