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57" r:id="rId3"/>
    <p:sldId id="281" r:id="rId4"/>
    <p:sldId id="282" r:id="rId5"/>
    <p:sldId id="258" r:id="rId6"/>
    <p:sldId id="259" r:id="rId7"/>
    <p:sldId id="260" r:id="rId8"/>
    <p:sldId id="261" r:id="rId9"/>
    <p:sldId id="262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63" r:id="rId18"/>
    <p:sldId id="264" r:id="rId19"/>
    <p:sldId id="265" r:id="rId20"/>
    <p:sldId id="270" r:id="rId21"/>
    <p:sldId id="271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701F16"/>
    <a:srgbClr val="7F070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0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2500" dirty="0"/>
              <a:t>Распределение респондентов по </a:t>
            </a:r>
            <a:r>
              <a:rPr lang="ru-RU" sz="2500" dirty="0" smtClean="0"/>
              <a:t>факультетам</a:t>
            </a:r>
            <a:endParaRPr lang="ru-RU" sz="2500" dirty="0"/>
          </a:p>
        </c:rich>
      </c:tx>
      <c:layout>
        <c:manualLayout>
          <c:xMode val="edge"/>
          <c:yMode val="edge"/>
          <c:x val="0.19605967567836607"/>
          <c:y val="1.3008039036408178E-2"/>
        </c:manualLayout>
      </c:layout>
    </c:title>
    <c:view3D>
      <c:rotX val="30"/>
      <c:rotY val="79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распределение  респондентов по курсам</c:v>
                </c:pt>
              </c:strCache>
            </c:strRef>
          </c:tx>
          <c:explosion val="25"/>
          <c:dPt>
            <c:idx val="0"/>
            <c:explosion val="10"/>
          </c:dPt>
          <c:dLbls>
            <c:dLbl>
              <c:idx val="1"/>
              <c:spPr>
                <a:noFill/>
                <a:ln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</c:dLbl>
            <c:spPr>
              <a:ln>
                <a:noFill/>
              </a:ln>
            </c:spPr>
            <c:showPercent val="1"/>
          </c:dLbls>
          <c:cat>
            <c:strRef>
              <c:f>Sheet1!$A$2:$A$8</c:f>
              <c:strCache>
                <c:ptCount val="7"/>
                <c:pt idx="0">
                  <c:v>ФИЭП</c:v>
                </c:pt>
                <c:pt idx="1">
                  <c:v>ФЕСН</c:v>
                </c:pt>
                <c:pt idx="2">
                  <c:v>ПФ</c:v>
                </c:pt>
                <c:pt idx="3">
                  <c:v>ИЯиЛ</c:v>
                </c:pt>
                <c:pt idx="4">
                  <c:v>ИТФ</c:v>
                </c:pt>
                <c:pt idx="5">
                  <c:v>ФИТ</c:v>
                </c:pt>
                <c:pt idx="6">
                  <c:v>Foundation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700</c:v>
                </c:pt>
                <c:pt idx="1">
                  <c:v>680</c:v>
                </c:pt>
                <c:pt idx="2">
                  <c:v>640</c:v>
                </c:pt>
                <c:pt idx="3">
                  <c:v>580</c:v>
                </c:pt>
                <c:pt idx="4">
                  <c:v>560</c:v>
                </c:pt>
                <c:pt idx="5">
                  <c:v>510</c:v>
                </c:pt>
                <c:pt idx="6">
                  <c:v>100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</c:legend>
    <c:plotVisOnly val="1"/>
    <c:dispBlanksAs val="zero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2"/>
              <c:layout>
                <c:manualLayout>
                  <c:x val="3.5677985564304529E-2"/>
                  <c:y val="-6.9689960629921331E-3"/>
                </c:manualLayout>
              </c:layout>
              <c:showPercent val="1"/>
            </c:dLbl>
            <c:showPercent val="1"/>
            <c:showLeaderLines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85</c:v>
                </c:pt>
                <c:pt idx="1">
                  <c:v>6</c:v>
                </c:pt>
                <c:pt idx="2">
                  <c:v>9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</c:legend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spPr>
              <a:solidFill>
                <a:schemeClr val="accent4">
                  <a:lumMod val="75000"/>
                </a:schemeClr>
              </a:solidFill>
            </c:spPr>
          </c:dPt>
          <c:dLbls>
            <c:dLbl>
              <c:idx val="1"/>
              <c:layout>
                <c:manualLayout>
                  <c:x val="1.779571346582251E-2"/>
                  <c:y val="9.2353469719355531E-3"/>
                </c:manualLayout>
              </c:layout>
              <c:showPercent val="1"/>
            </c:dLbl>
            <c:dLbl>
              <c:idx val="2"/>
              <c:layout>
                <c:manualLayout>
                  <c:x val="2.9413617402502899E-2"/>
                  <c:y val="1.8349992895277445E-2"/>
                </c:manualLayout>
              </c:layout>
              <c:showPercent val="1"/>
            </c:dLbl>
            <c:showPercent val="1"/>
            <c:showLeaderLines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86</c:v>
                </c:pt>
                <c:pt idx="1">
                  <c:v>7</c:v>
                </c:pt>
                <c:pt idx="2">
                  <c:v>7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</c:legend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spPr>
              <a:solidFill>
                <a:srgbClr val="00B0F0"/>
              </a:solidFill>
            </c:spPr>
          </c:dPt>
          <c:dLbls>
            <c:showPercent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72</c:v>
                </c:pt>
                <c:pt idx="1">
                  <c:v>18</c:v>
                </c:pt>
                <c:pt idx="2">
                  <c:v>10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</c:legend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Lbls>
            <c:showPercent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88</c:v>
                </c:pt>
                <c:pt idx="1">
                  <c:v>3</c:v>
                </c:pt>
                <c:pt idx="2">
                  <c:v>9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</c:legend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showPercent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79</c:v>
                </c:pt>
                <c:pt idx="1">
                  <c:v>11</c:v>
                </c:pt>
                <c:pt idx="2">
                  <c:v>10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</c:legend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spPr>
              <a:solidFill>
                <a:schemeClr val="accent6"/>
              </a:solidFill>
            </c:spPr>
          </c:dPt>
          <c:dLbls>
            <c:showPercent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81</c:v>
                </c:pt>
                <c:pt idx="1">
                  <c:v>5</c:v>
                </c:pt>
                <c:pt idx="2">
                  <c:v>14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</c:legend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Pt>
            <c:idx val="0"/>
            <c:spPr>
              <a:solidFill>
                <a:srgbClr val="FFFF0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3"/>
            <c:spPr>
              <a:solidFill>
                <a:srgbClr val="7030A0"/>
              </a:solidFill>
            </c:spPr>
          </c:dPt>
          <c:dPt>
            <c:idx val="4"/>
            <c:spPr>
              <a:solidFill>
                <a:srgbClr val="FF00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26%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12%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10%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39%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13%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Лист1!$A$2:$A$6</c:f>
              <c:strCache>
                <c:ptCount val="5"/>
                <c:pt idx="0">
                  <c:v>Затрудняюсь ответить</c:v>
                </c:pt>
                <c:pt idx="1">
                  <c:v>Не имею представления совсем</c:v>
                </c:pt>
                <c:pt idx="2">
                  <c:v>Владею начальным уровнем информации</c:v>
                </c:pt>
                <c:pt idx="3">
                  <c:v>Имею общие представления</c:v>
                </c:pt>
                <c:pt idx="4">
                  <c:v>Обладаю достаточными знаниями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26</c:v>
                </c:pt>
                <c:pt idx="1">
                  <c:v>12</c:v>
                </c:pt>
                <c:pt idx="2">
                  <c:v>10</c:v>
                </c:pt>
                <c:pt idx="3">
                  <c:v>39</c:v>
                </c:pt>
                <c:pt idx="4">
                  <c:v>13</c:v>
                </c:pt>
              </c:numCache>
            </c:numRef>
          </c:val>
        </c:ser>
        <c:dLbls>
          <c:showVal val="1"/>
        </c:dLbls>
        <c:gapWidth val="75"/>
        <c:shape val="cone"/>
        <c:axId val="33711232"/>
        <c:axId val="33712768"/>
        <c:axId val="0"/>
      </c:bar3DChart>
      <c:catAx>
        <c:axId val="33711232"/>
        <c:scaling>
          <c:orientation val="minMax"/>
        </c:scaling>
        <c:axPos val="l"/>
        <c:majorTickMark val="none"/>
        <c:tickLblPos val="nextTo"/>
        <c:crossAx val="33712768"/>
        <c:crosses val="autoZero"/>
        <c:auto val="1"/>
        <c:lblAlgn val="ctr"/>
        <c:lblOffset val="100"/>
      </c:catAx>
      <c:valAx>
        <c:axId val="33712768"/>
        <c:scaling>
          <c:orientation val="minMax"/>
        </c:scaling>
        <c:axPos val="b"/>
        <c:numFmt formatCode="General" sourceLinked="1"/>
        <c:majorTickMark val="none"/>
        <c:tickLblPos val="nextTo"/>
        <c:crossAx val="33711232"/>
        <c:crosses val="autoZero"/>
        <c:crossBetween val="between"/>
      </c:valAx>
    </c:plotArea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1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15%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5%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3%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6%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0,5%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10%</a:t>
                    </a:r>
                    <a:endParaRPr lang="en-US"/>
                  </a:p>
                </c:rich>
              </c:tx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60,5%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7</c:v>
                </c:pt>
                <c:pt idx="1">
                  <c:v>6</c:v>
                </c:pt>
                <c:pt idx="2">
                  <c:v>5</c:v>
                </c:pt>
                <c:pt idx="3">
                  <c:v>4</c:v>
                </c:pt>
                <c:pt idx="4">
                  <c:v>3</c:v>
                </c:pt>
                <c:pt idx="5">
                  <c:v>2</c:v>
                </c:pt>
                <c:pt idx="6">
                  <c:v>1</c:v>
                </c:pt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15</c:v>
                </c:pt>
                <c:pt idx="1">
                  <c:v>5</c:v>
                </c:pt>
                <c:pt idx="2">
                  <c:v>3</c:v>
                </c:pt>
                <c:pt idx="3">
                  <c:v>6</c:v>
                </c:pt>
                <c:pt idx="4">
                  <c:v>0.5</c:v>
                </c:pt>
                <c:pt idx="5">
                  <c:v>10</c:v>
                </c:pt>
                <c:pt idx="6">
                  <c:v>60.5</c:v>
                </c:pt>
              </c:numCache>
            </c:numRef>
          </c:val>
        </c:ser>
        <c:dLbls>
          <c:showVal val="1"/>
        </c:dLbls>
        <c:gapWidth val="75"/>
        <c:axId val="33894784"/>
        <c:axId val="33896320"/>
      </c:barChart>
      <c:catAx>
        <c:axId val="33894784"/>
        <c:scaling>
          <c:orientation val="minMax"/>
        </c:scaling>
        <c:axPos val="l"/>
        <c:numFmt formatCode="General" sourceLinked="1"/>
        <c:majorTickMark val="none"/>
        <c:tickLblPos val="nextTo"/>
        <c:crossAx val="33896320"/>
        <c:crosses val="autoZero"/>
        <c:auto val="1"/>
        <c:lblAlgn val="ctr"/>
        <c:lblOffset val="100"/>
      </c:catAx>
      <c:valAx>
        <c:axId val="33896320"/>
        <c:scaling>
          <c:orientation val="minMax"/>
        </c:scaling>
        <c:axPos val="b"/>
        <c:numFmt formatCode="General" sourceLinked="1"/>
        <c:majorTickMark val="none"/>
        <c:tickLblPos val="nextTo"/>
        <c:crossAx val="33894784"/>
        <c:crosses val="autoZero"/>
        <c:crossBetween val="between"/>
      </c:valAx>
    </c:plotArea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14%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6%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12%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12%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7%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15%</a:t>
                    </a:r>
                    <a:endParaRPr lang="en-US"/>
                  </a:p>
                </c:rich>
              </c:tx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54%</a:t>
                    </a:r>
                    <a:endParaRPr lang="en-US"/>
                  </a:p>
                </c:rich>
              </c:tx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5%</a:t>
                    </a:r>
                    <a:endParaRPr lang="en-US"/>
                  </a:p>
                </c:rich>
              </c:tx>
              <c:showVal val="1"/>
            </c:dLbl>
            <c:dLbl>
              <c:idx val="8"/>
              <c:layout>
                <c:manualLayout>
                  <c:x val="9.2384117642565784E-3"/>
                  <c:y val="-7.7376156263279988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0,3%</a:t>
                    </a:r>
                    <a:endParaRPr lang="en-US"/>
                  </a:p>
                </c:rich>
              </c:tx>
              <c:showVal val="1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mtClean="0"/>
                      <a:t>6%</a:t>
                    </a:r>
                    <a:endParaRPr lang="en-US"/>
                  </a:p>
                </c:rich>
              </c:tx>
              <c:showVal val="1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smtClean="0"/>
                      <a:t>11%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numRef>
              <c:f>Лист1!$A$2:$A$12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numCache>
            </c:num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14</c:v>
                </c:pt>
                <c:pt idx="1">
                  <c:v>6</c:v>
                </c:pt>
                <c:pt idx="2">
                  <c:v>12</c:v>
                </c:pt>
                <c:pt idx="3">
                  <c:v>12</c:v>
                </c:pt>
                <c:pt idx="4">
                  <c:v>7</c:v>
                </c:pt>
                <c:pt idx="5">
                  <c:v>15</c:v>
                </c:pt>
                <c:pt idx="6">
                  <c:v>54</c:v>
                </c:pt>
                <c:pt idx="7">
                  <c:v>5</c:v>
                </c:pt>
                <c:pt idx="8">
                  <c:v>0.3000000000000001</c:v>
                </c:pt>
                <c:pt idx="9">
                  <c:v>6</c:v>
                </c:pt>
                <c:pt idx="10">
                  <c:v>11</c:v>
                </c:pt>
              </c:numCache>
            </c:numRef>
          </c:val>
        </c:ser>
        <c:dLbls>
          <c:showVal val="1"/>
        </c:dLbls>
        <c:gapWidth val="75"/>
        <c:shape val="pyramid"/>
        <c:axId val="33839744"/>
        <c:axId val="33922432"/>
        <c:axId val="0"/>
      </c:bar3DChart>
      <c:catAx>
        <c:axId val="33839744"/>
        <c:scaling>
          <c:orientation val="minMax"/>
        </c:scaling>
        <c:axPos val="b"/>
        <c:numFmt formatCode="General" sourceLinked="1"/>
        <c:majorTickMark val="none"/>
        <c:tickLblPos val="nextTo"/>
        <c:crossAx val="33922432"/>
        <c:crosses val="autoZero"/>
        <c:auto val="1"/>
        <c:lblAlgn val="ctr"/>
        <c:lblOffset val="100"/>
      </c:catAx>
      <c:valAx>
        <c:axId val="33922432"/>
        <c:scaling>
          <c:orientation val="minMax"/>
        </c:scaling>
        <c:axPos val="l"/>
        <c:numFmt formatCode="General" sourceLinked="1"/>
        <c:majorTickMark val="none"/>
        <c:tickLblPos val="nextTo"/>
        <c:crossAx val="33839744"/>
        <c:crosses val="autoZero"/>
        <c:crossBetween val="between"/>
      </c:valAx>
    </c:plotArea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9"/>
  <c:chart>
    <c:autoTitleDeleted val="1"/>
    <c:view3D>
      <c:perspective val="30"/>
    </c:view3D>
    <c:plotArea>
      <c:layout/>
      <c:area3D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layout>
                <c:manualLayout>
                  <c:x val="5.8743550199199787E-2"/>
                  <c:y val="-0.12531788426878468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90%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>
                <c:manualLayout>
                  <c:x val="2.1642238876642211E-2"/>
                  <c:y val="-7.7712233788418697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6%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-1.236706319983154E-2"/>
                  <c:y val="-5.8715426669286523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4%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Лист1!$A$2:$A$4</c:f>
              <c:strCache>
                <c:ptCount val="3"/>
                <c:pt idx="0">
                  <c:v>нет</c:v>
                </c:pt>
                <c:pt idx="1">
                  <c:v>да</c:v>
                </c:pt>
                <c:pt idx="2">
                  <c:v>затрудняюсь ответить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90</c:v>
                </c:pt>
                <c:pt idx="1">
                  <c:v>6</c:v>
                </c:pt>
                <c:pt idx="2">
                  <c:v>4</c:v>
                </c:pt>
              </c:numCache>
            </c:numRef>
          </c:val>
        </c:ser>
        <c:dLbls>
          <c:showVal val="1"/>
        </c:dLbls>
        <c:axId val="33964416"/>
        <c:axId val="33965952"/>
        <c:axId val="81741568"/>
      </c:area3DChart>
      <c:catAx>
        <c:axId val="33964416"/>
        <c:scaling>
          <c:orientation val="minMax"/>
        </c:scaling>
        <c:axPos val="b"/>
        <c:numFmt formatCode="General" sourceLinked="1"/>
        <c:majorTickMark val="none"/>
        <c:tickLblPos val="nextTo"/>
        <c:crossAx val="33965952"/>
        <c:crosses val="autoZero"/>
        <c:auto val="1"/>
        <c:lblAlgn val="ctr"/>
        <c:lblOffset val="100"/>
      </c:catAx>
      <c:valAx>
        <c:axId val="33965952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33964416"/>
        <c:crosses val="autoZero"/>
        <c:crossBetween val="midCat"/>
      </c:valAx>
      <c:serAx>
        <c:axId val="81741568"/>
        <c:scaling>
          <c:orientation val="minMax"/>
        </c:scaling>
        <c:delete val="1"/>
        <c:axPos val="b"/>
        <c:tickLblPos val="nextTo"/>
        <c:crossAx val="33965952"/>
        <c:crosses val="autoZero"/>
      </c:serAx>
    </c:plotArea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4.1666666666667048E-3"/>
                  <c:y val="-7.187499999999999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35%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1.783737879933182E-2"/>
                  <c:y val="-7.608242289216778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65%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Лист1!$A$2:$A$3</c:f>
              <c:strCache>
                <c:ptCount val="2"/>
                <c:pt idx="0">
                  <c:v>мужской</c:v>
                </c:pt>
                <c:pt idx="1">
                  <c:v>женский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35</c:v>
                </c:pt>
                <c:pt idx="1">
                  <c:v>65</c:v>
                </c:pt>
              </c:numCache>
            </c:numRef>
          </c:val>
        </c:ser>
        <c:dLbls>
          <c:showVal val="1"/>
        </c:dLbls>
        <c:gapWidth val="75"/>
        <c:shape val="cylinder"/>
        <c:axId val="67657088"/>
        <c:axId val="67658880"/>
        <c:axId val="0"/>
      </c:bar3DChart>
      <c:catAx>
        <c:axId val="67657088"/>
        <c:scaling>
          <c:orientation val="minMax"/>
        </c:scaling>
        <c:axPos val="b"/>
        <c:majorTickMark val="none"/>
        <c:tickLblPos val="nextTo"/>
        <c:crossAx val="67658880"/>
        <c:crosses val="autoZero"/>
        <c:auto val="1"/>
        <c:lblAlgn val="ctr"/>
        <c:lblOffset val="100"/>
      </c:catAx>
      <c:valAx>
        <c:axId val="67658880"/>
        <c:scaling>
          <c:orientation val="minMax"/>
        </c:scaling>
        <c:axPos val="l"/>
        <c:numFmt formatCode="General" sourceLinked="1"/>
        <c:majorTickMark val="none"/>
        <c:tickLblPos val="nextTo"/>
        <c:crossAx val="67657088"/>
        <c:crosses val="autoZero"/>
        <c:crossBetween val="between"/>
      </c:valAx>
    </c:plotArea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0"/>
  <c:chart>
    <c:autoTitleDeleted val="1"/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layout>
                <c:manualLayout>
                  <c:x val="2.7983343235729961E-2"/>
                  <c:y val="-5.937500000000000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84%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2.6337264221863485E-2"/>
                  <c:y val="-7.8125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13%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2.93575926876735E-2"/>
                  <c:y val="-5.3511491487459373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3%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Лист1!$A$2:$A$4</c:f>
              <c:strCache>
                <c:ptCount val="3"/>
                <c:pt idx="0">
                  <c:v>нет</c:v>
                </c:pt>
                <c:pt idx="1">
                  <c:v>да</c:v>
                </c:pt>
                <c:pt idx="2">
                  <c:v>затрудняюсь ответить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84</c:v>
                </c:pt>
                <c:pt idx="1">
                  <c:v>13</c:v>
                </c:pt>
                <c:pt idx="2">
                  <c:v>3</c:v>
                </c:pt>
              </c:numCache>
            </c:numRef>
          </c:val>
        </c:ser>
        <c:dLbls>
          <c:showVal val="1"/>
        </c:dLbls>
        <c:shape val="cylinder"/>
        <c:axId val="34008064"/>
        <c:axId val="34009856"/>
        <c:axId val="81753408"/>
      </c:bar3DChart>
      <c:catAx>
        <c:axId val="34008064"/>
        <c:scaling>
          <c:orientation val="minMax"/>
        </c:scaling>
        <c:axPos val="b"/>
        <c:majorTickMark val="none"/>
        <c:tickLblPos val="nextTo"/>
        <c:crossAx val="34009856"/>
        <c:crosses val="autoZero"/>
        <c:auto val="1"/>
        <c:lblAlgn val="ctr"/>
        <c:lblOffset val="100"/>
      </c:catAx>
      <c:valAx>
        <c:axId val="3400985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34008064"/>
        <c:crosses val="autoZero"/>
        <c:crossBetween val="between"/>
      </c:valAx>
      <c:serAx>
        <c:axId val="81753408"/>
        <c:scaling>
          <c:orientation val="minMax"/>
        </c:scaling>
        <c:delete val="1"/>
        <c:axPos val="b"/>
        <c:majorTickMark val="none"/>
        <c:tickLblPos val="nextTo"/>
        <c:crossAx val="34009856"/>
        <c:crosses val="autoZero"/>
      </c:serAx>
    </c:plotArea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solidFill>
                <a:srgbClr val="00B0F0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Lbls>
            <c:showPercent val="1"/>
          </c:dLbls>
          <c:cat>
            <c:strRef>
              <c:f>Лист1!$A$2:$A$4</c:f>
              <c:strCache>
                <c:ptCount val="3"/>
                <c:pt idx="0">
                  <c:v>казахи</c:v>
                </c:pt>
                <c:pt idx="1">
                  <c:v>русские</c:v>
                </c:pt>
                <c:pt idx="2">
                  <c:v>другие национальности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74</c:v>
                </c:pt>
                <c:pt idx="1">
                  <c:v>19</c:v>
                </c:pt>
                <c:pt idx="2">
                  <c:v>7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</c:legend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2500" dirty="0" smtClean="0"/>
              <a:t>Тип населенного пункта</a:t>
            </a:r>
            <a:r>
              <a:rPr lang="ru-RU" sz="2500" baseline="0" dirty="0" smtClean="0"/>
              <a:t> респондентов</a:t>
            </a:r>
            <a:endParaRPr lang="ru-RU" sz="2500" dirty="0"/>
          </a:p>
        </c:rich>
      </c:tx>
      <c:layout/>
    </c:title>
    <c:view3D>
      <c:rotX val="30"/>
      <c:rotY val="79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распределение  респондентов по курсам</c:v>
                </c:pt>
              </c:strCache>
            </c:strRef>
          </c:tx>
          <c:explosion val="25"/>
          <c:dPt>
            <c:idx val="0"/>
            <c:explosion val="10"/>
          </c:dPt>
          <c:dLbls>
            <c:dLbl>
              <c:idx val="1"/>
              <c:spPr>
                <a:noFill/>
                <a:ln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</c:dLbl>
            <c:spPr>
              <a:ln>
                <a:noFill/>
              </a:ln>
            </c:spPr>
            <c:showPercent val="1"/>
          </c:dLbls>
          <c:cat>
            <c:strRef>
              <c:f>Sheet1!$A$2:$A$4</c:f>
              <c:strCache>
                <c:ptCount val="3"/>
                <c:pt idx="0">
                  <c:v>Областной центр</c:v>
                </c:pt>
                <c:pt idx="1">
                  <c:v>Районные центры</c:v>
                </c:pt>
                <c:pt idx="2">
                  <c:v>Села/аулы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1540</c:v>
                </c:pt>
                <c:pt idx="1">
                  <c:v>780</c:v>
                </c:pt>
                <c:pt idx="2">
                  <c:v>1260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</c:legend>
    <c:plotVisOnly val="1"/>
    <c:dispBlanksAs val="zero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2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варианты ответов</c:v>
                </c:pt>
              </c:strCache>
            </c:strRef>
          </c:tx>
          <c:dLbls>
            <c:showVal val="1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Лист1!$B$2:$B$5</c:f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количество в %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</c:spPr>
          <c:dPt>
            <c:idx val="0"/>
            <c:spPr>
              <a:solidFill>
                <a:schemeClr val="tx2">
                  <a:lumMod val="50000"/>
                </a:schemeClr>
              </a:solidFill>
            </c:spPr>
          </c:dPt>
          <c:dPt>
            <c:idx val="1"/>
            <c:spPr>
              <a:solidFill>
                <a:schemeClr val="tx2">
                  <a:lumMod val="75000"/>
                </a:schemeClr>
              </a:solidFill>
            </c:spPr>
          </c:dPt>
          <c:dPt>
            <c:idx val="2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3"/>
            <c:spPr>
              <a:solidFill>
                <a:schemeClr val="tx2">
                  <a:lumMod val="40000"/>
                  <a:lumOff val="60000"/>
                </a:schemeClr>
              </a:solidFill>
            </c:spPr>
          </c:dPt>
          <c:dLbls>
            <c:dLbl>
              <c:idx val="0"/>
              <c:layout>
                <c:manualLayout>
                  <c:x val="1.7093897451690224E-2"/>
                  <c:y val="-1.580235853311817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23%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1.0256338471014134E-2"/>
                  <c:y val="-5.135766523263392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31%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0"/>
                  <c:y val="-2.37035377996770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31%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0"/>
                  <c:y val="-3.160471706623636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15%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3.4187794903380447E-3"/>
                  <c:y val="-2.3703537799677116E-2"/>
                </c:manualLayout>
              </c:layout>
              <c:showVal val="1"/>
            </c:dLbl>
            <c:dLbl>
              <c:idx val="5"/>
              <c:layout>
                <c:manualLayout>
                  <c:x val="-6.8375589806760903E-3"/>
                  <c:y val="-4.3456485966074702E-2"/>
                </c:manualLayout>
              </c:layout>
              <c:showVal val="1"/>
            </c:dLbl>
            <c:dLbl>
              <c:idx val="6"/>
              <c:layout>
                <c:manualLayout>
                  <c:x val="8.5469487258451118E-3"/>
                  <c:y val="-2.3703537799677151E-2"/>
                </c:manualLayout>
              </c:layout>
              <c:showVal val="1"/>
            </c:dLbl>
            <c:showVal val="1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23.3</c:v>
                </c:pt>
                <c:pt idx="1">
                  <c:v>30.5</c:v>
                </c:pt>
                <c:pt idx="2">
                  <c:v>31.4</c:v>
                </c:pt>
                <c:pt idx="3">
                  <c:v>14.8</c:v>
                </c:pt>
              </c:numCache>
            </c:numRef>
          </c:val>
        </c:ser>
        <c:dLbls>
          <c:showVal val="1"/>
        </c:dLbls>
        <c:gapWidth val="75"/>
        <c:axId val="71265664"/>
        <c:axId val="71279744"/>
      </c:barChart>
      <c:catAx>
        <c:axId val="71265664"/>
        <c:scaling>
          <c:orientation val="minMax"/>
        </c:scaling>
        <c:axPos val="b"/>
        <c:numFmt formatCode="General" sourceLinked="1"/>
        <c:majorTickMark val="none"/>
        <c:tickLblPos val="nextTo"/>
        <c:crossAx val="71279744"/>
        <c:crosses val="autoZero"/>
        <c:auto val="1"/>
        <c:lblAlgn val="ctr"/>
        <c:lblOffset val="100"/>
      </c:catAx>
      <c:valAx>
        <c:axId val="71279744"/>
        <c:scaling>
          <c:orientation val="minMax"/>
        </c:scaling>
        <c:axPos val="l"/>
        <c:numFmt formatCode="General" sourceLinked="1"/>
        <c:majorTickMark val="none"/>
        <c:tickLblPos val="nextTo"/>
        <c:crossAx val="71265664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6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dLbls>
            <c:dLbl>
              <c:idx val="0"/>
              <c:layout>
                <c:manualLayout>
                  <c:x val="1.3168632110931722E-2"/>
                  <c:y val="-2.8124999999999987E-2"/>
                </c:manualLayout>
              </c:layout>
              <c:tx>
                <c:rich>
                  <a:bodyPr/>
                  <a:lstStyle/>
                  <a:p>
                    <a:r>
                      <a:rPr lang="kk-KZ" dirty="0" smtClean="0"/>
                      <a:t>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kk-KZ" dirty="0" smtClean="0"/>
                      <a:t>67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1.9752948166397589E-2"/>
                  <c:y val="-2.5000000000000001E-2"/>
                </c:manualLayout>
              </c:layout>
              <c:tx>
                <c:rich>
                  <a:bodyPr/>
                  <a:lstStyle/>
                  <a:p>
                    <a:r>
                      <a:rPr lang="kk-KZ" dirty="0" smtClean="0"/>
                      <a:t>6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kk-KZ" dirty="0" smtClean="0"/>
                      <a:t>20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7.4</c:v>
                </c:pt>
                <c:pt idx="1">
                  <c:v>66.8</c:v>
                </c:pt>
                <c:pt idx="2">
                  <c:v>5.6</c:v>
                </c:pt>
                <c:pt idx="3">
                  <c:v>20.2</c:v>
                </c:pt>
              </c:numCache>
            </c:numRef>
          </c:val>
        </c:ser>
        <c:dLbls>
          <c:showVal val="1"/>
        </c:dLbls>
        <c:gapWidth val="75"/>
        <c:shape val="cone"/>
        <c:axId val="71382912"/>
        <c:axId val="71384448"/>
        <c:axId val="0"/>
      </c:bar3DChart>
      <c:catAx>
        <c:axId val="71382912"/>
        <c:scaling>
          <c:orientation val="minMax"/>
        </c:scaling>
        <c:axPos val="b"/>
        <c:numFmt formatCode="General" sourceLinked="1"/>
        <c:majorTickMark val="none"/>
        <c:tickLblPos val="nextTo"/>
        <c:crossAx val="71384448"/>
        <c:crosses val="autoZero"/>
        <c:auto val="1"/>
        <c:lblAlgn val="ctr"/>
        <c:lblOffset val="100"/>
      </c:catAx>
      <c:valAx>
        <c:axId val="71384448"/>
        <c:scaling>
          <c:orientation val="minMax"/>
        </c:scaling>
        <c:axPos val="l"/>
        <c:numFmt formatCode="General" sourceLinked="1"/>
        <c:majorTickMark val="none"/>
        <c:tickLblPos val="nextTo"/>
        <c:crossAx val="71382912"/>
        <c:crosses val="autoZero"/>
        <c:crossBetween val="between"/>
      </c:valAx>
    </c:plotArea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sideWall>
      <c:spPr>
        <a:effectLst>
          <a:outerShdw blurRad="50800" dist="50800" dir="5400000" algn="ctr" rotWithShape="0">
            <a:schemeClr val="bg1"/>
          </a:outerShdw>
        </a:effectLst>
      </c:spPr>
    </c:sideWall>
    <c:backWall>
      <c:spPr>
        <a:effectLst>
          <a:outerShdw blurRad="50800" dist="50800" dir="5400000" algn="ctr" rotWithShape="0">
            <a:schemeClr val="bg1"/>
          </a:outerShdw>
        </a:effectLst>
      </c:spPr>
    </c:backWall>
    <c:plotArea>
      <c:layout/>
      <c:bar3DChart>
        <c:barDir val="bar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Pt>
            <c:idx val="0"/>
            <c:spPr>
              <a:solidFill>
                <a:srgbClr val="00B050"/>
              </a:solidFill>
            </c:spPr>
          </c:dPt>
          <c:dPt>
            <c:idx val="1"/>
            <c:spPr>
              <a:solidFill>
                <a:srgbClr val="FFC000"/>
              </a:solidFill>
            </c:spPr>
          </c:dPt>
          <c:dPt>
            <c:idx val="2"/>
            <c:spPr>
              <a:solidFill>
                <a:srgbClr val="00B0F0"/>
              </a:solidFill>
            </c:spPr>
          </c:dPt>
          <c:dLbls>
            <c:dLbl>
              <c:idx val="0"/>
              <c:layout>
                <c:manualLayout>
                  <c:x val="1.9752948166397485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kk-KZ" dirty="0" smtClean="0"/>
                      <a:t>54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2.2791863268920326E-2"/>
                  <c:y val="3.1250000000000023E-3"/>
                </c:manualLayout>
              </c:layout>
              <c:tx>
                <c:rich>
                  <a:bodyPr/>
                  <a:lstStyle/>
                  <a:p>
                    <a:r>
                      <a:rPr lang="kk-KZ" dirty="0" smtClean="0"/>
                      <a:t>12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2.4311320820181649E-2"/>
                  <c:y val="-6.2500000000000047E-3"/>
                </c:manualLayout>
              </c:layout>
              <c:tx>
                <c:rich>
                  <a:bodyPr/>
                  <a:lstStyle/>
                  <a:p>
                    <a:r>
                      <a:rPr lang="kk-KZ" dirty="0" smtClean="0"/>
                      <a:t>12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3.4947523679011119E-2"/>
                  <c:y val="-1.8749999999999985E-2"/>
                </c:manualLayout>
              </c:layout>
              <c:tx>
                <c:rich>
                  <a:bodyPr/>
                  <a:lstStyle/>
                  <a:p>
                    <a:r>
                      <a:rPr lang="kk-KZ" dirty="0" smtClean="0"/>
                      <a:t>22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1.8233490615136256E-2"/>
                  <c:y val="-9.3750000000000031E-3"/>
                </c:manualLayout>
              </c:layout>
              <c:showVal val="1"/>
            </c:dLbl>
            <c:showVal val="1"/>
          </c:dLbls>
          <c:cat>
            <c:strRef>
              <c:f>Лист1!$A$2:$A$5</c:f>
              <c:strCache>
                <c:ptCount val="4"/>
                <c:pt idx="0">
                  <c:v>Ислам</c:v>
                </c:pt>
                <c:pt idx="1">
                  <c:v>Православие</c:v>
                </c:pt>
                <c:pt idx="2">
                  <c:v>Я верю в Бога, но не отношу себя ни к какому религиозному течению</c:v>
                </c:pt>
                <c:pt idx="3">
                  <c:v>К другой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53.8</c:v>
                </c:pt>
                <c:pt idx="1">
                  <c:v>12.2</c:v>
                </c:pt>
                <c:pt idx="2">
                  <c:v>11.9</c:v>
                </c:pt>
                <c:pt idx="3">
                  <c:v>22.1</c:v>
                </c:pt>
              </c:numCache>
            </c:numRef>
          </c:val>
        </c:ser>
        <c:dLbls>
          <c:showVal val="1"/>
        </c:dLbls>
        <c:gapWidth val="75"/>
        <c:shape val="box"/>
        <c:axId val="71348608"/>
        <c:axId val="71350144"/>
        <c:axId val="0"/>
      </c:bar3DChart>
      <c:catAx>
        <c:axId val="71348608"/>
        <c:scaling>
          <c:orientation val="minMax"/>
        </c:scaling>
        <c:axPos val="l"/>
        <c:numFmt formatCode="General" sourceLinked="1"/>
        <c:majorTickMark val="none"/>
        <c:tickLblPos val="nextTo"/>
        <c:crossAx val="71350144"/>
        <c:crosses val="autoZero"/>
        <c:auto val="1"/>
        <c:lblAlgn val="ctr"/>
        <c:lblOffset val="100"/>
      </c:catAx>
      <c:valAx>
        <c:axId val="71350144"/>
        <c:scaling>
          <c:orientation val="minMax"/>
        </c:scaling>
        <c:axPos val="b"/>
        <c:numFmt formatCode="General" sourceLinked="1"/>
        <c:majorTickMark val="none"/>
        <c:tickLblPos val="nextTo"/>
        <c:crossAx val="71348608"/>
        <c:crosses val="autoZero"/>
        <c:crossBetween val="between"/>
      </c:valAx>
    </c:plotArea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spPr>
              <a:solidFill>
                <a:schemeClr val="accent6"/>
              </a:solidFill>
            </c:spPr>
          </c:dPt>
          <c:dLbls>
            <c:showPercent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71</c:v>
                </c:pt>
                <c:pt idx="1">
                  <c:v>18</c:v>
                </c:pt>
                <c:pt idx="2">
                  <c:v>11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</c:legend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2"/>
          <c:dPt>
            <c:idx val="0"/>
            <c:spPr>
              <a:solidFill>
                <a:schemeClr val="accent5"/>
              </a:solidFill>
            </c:spPr>
          </c:dPt>
          <c:dLbls>
            <c:showPercent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77</c:v>
                </c:pt>
                <c:pt idx="1">
                  <c:v>11</c:v>
                </c:pt>
                <c:pt idx="2">
                  <c:v>12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</c:legend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928662" y="1071546"/>
            <a:ext cx="7786742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500" b="1" dirty="0" smtClean="0">
                <a:latin typeface="Times New Roman" pitchFamily="18" charset="0"/>
                <a:cs typeface="Times New Roman" pitchFamily="18" charset="0"/>
              </a:rPr>
              <a:t>Итоги мониторинга </a:t>
            </a:r>
          </a:p>
          <a:p>
            <a:pPr algn="ctr"/>
            <a:r>
              <a:rPr lang="kk-KZ" sz="2500" b="1" dirty="0" smtClean="0">
                <a:latin typeface="Times New Roman" pitchFamily="18" charset="0"/>
                <a:cs typeface="Times New Roman" pitchFamily="18" charset="0"/>
              </a:rPr>
              <a:t>по определению </a:t>
            </a: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уровня </a:t>
            </a:r>
            <a:r>
              <a:rPr lang="kk-KZ" sz="2500" b="1" dirty="0" smtClean="0">
                <a:latin typeface="Times New Roman" pitchFamily="18" charset="0"/>
                <a:cs typeface="Times New Roman" pitchFamily="18" charset="0"/>
              </a:rPr>
              <a:t>религиозно</a:t>
            </a:r>
            <a:r>
              <a:rPr lang="ru-RU" sz="2500" b="1" dirty="0" err="1" smtClean="0">
                <a:latin typeface="Times New Roman" pitchFamily="18" charset="0"/>
                <a:cs typeface="Times New Roman" pitchFamily="18" charset="0"/>
              </a:rPr>
              <a:t>сти</a:t>
            </a:r>
            <a:r>
              <a:rPr lang="kk-K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kk-KZ" sz="2500" b="1" dirty="0" smtClean="0">
                <a:latin typeface="Times New Roman" pitchFamily="18" charset="0"/>
                <a:cs typeface="Times New Roman" pitchFamily="18" charset="0"/>
              </a:rPr>
              <a:t>среди студентов </a:t>
            </a:r>
            <a:r>
              <a:rPr lang="kk-KZ" sz="2500" b="1" dirty="0" smtClean="0">
                <a:latin typeface="Times New Roman" pitchFamily="18" charset="0"/>
                <a:cs typeface="Times New Roman" pitchFamily="18" charset="0"/>
              </a:rPr>
              <a:t>СКГУ им. М.Козыбаева</a:t>
            </a:r>
          </a:p>
          <a:p>
            <a:pPr algn="ctr"/>
            <a:endParaRPr lang="kk-KZ" sz="2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Вопросы для составления анкеты предоставлены 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Управлением по делам религий Северо-Казахстанской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области</a:t>
            </a:r>
          </a:p>
          <a:p>
            <a:pPr algn="r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Социологический опрос среди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студентов</a:t>
            </a:r>
          </a:p>
          <a:p>
            <a:pPr algn="r"/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СКГУ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им. М. Козыбаева проведен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факультетами вуза</a:t>
            </a:r>
          </a:p>
          <a:p>
            <a:pPr algn="r"/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kk-KZ" sz="1600" b="1" i="1" dirty="0" smtClean="0">
                <a:latin typeface="Times New Roman" pitchFamily="18" charset="0"/>
                <a:cs typeface="Times New Roman" pitchFamily="18" charset="0"/>
              </a:rPr>
              <a:t>Материалы анкетирования и отчет по мониторингу подготовлены </a:t>
            </a:r>
          </a:p>
          <a:p>
            <a:pPr algn="r"/>
            <a:r>
              <a:rPr lang="kk-KZ" sz="1600" b="1" i="1" dirty="0" smtClean="0">
                <a:latin typeface="Times New Roman" pitchFamily="18" charset="0"/>
                <a:cs typeface="Times New Roman" pitchFamily="18" charset="0"/>
              </a:rPr>
              <a:t>членами НМО кафедры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«Ассамблея народа Казахстана»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357166"/>
            <a:ext cx="800105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500" b="1" dirty="0" smtClean="0">
                <a:latin typeface="Times New Roman" pitchFamily="18" charset="0"/>
                <a:cs typeface="Times New Roman" pitchFamily="18" charset="0"/>
              </a:rPr>
              <a:t>С какими из следующих утверждений Вы согласны? </a:t>
            </a:r>
            <a:endParaRPr lang="ru-RU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500034" y="1071546"/>
          <a:ext cx="8429684" cy="3429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785786" y="4500570"/>
            <a:ext cx="78581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Поклонение духам предков, поездки к святым местам – это неотъемлемая часть наших народных верований, поэтому в них нет ничего предосудительного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Поклонение духам предков, поездки к святым местам противоречат основам моей религии и являются признаком религиозного невежества</a:t>
            </a:r>
          </a:p>
          <a:p>
            <a:pPr marL="342900" indent="-342900">
              <a:buFont typeface="+mj-lt"/>
              <a:buAutoNum type="arabicPeriod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Затрудняюсь ответить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428604"/>
            <a:ext cx="785818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500" b="1" dirty="0" smtClean="0">
                <a:latin typeface="Times New Roman" pitchFamily="18" charset="0"/>
                <a:cs typeface="Times New Roman" pitchFamily="18" charset="0"/>
              </a:rPr>
              <a:t>С какими из следующих утверждений Вы согласны? </a:t>
            </a:r>
            <a:endParaRPr lang="ru-RU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142976" y="1071546"/>
          <a:ext cx="6929486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857224" y="4714884"/>
            <a:ext cx="74295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Чтобы быть правоверным последователем своей веры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необязательно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одевать религиозное одеяние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хиджаб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никаб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Чтобы быть правоверным последователем своей веры обязательно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одевать религиозное одеяние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хиджаб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никаб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Затрудняюсь ответить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357166"/>
            <a:ext cx="821537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500" b="1" dirty="0" smtClean="0">
                <a:latin typeface="Times New Roman" pitchFamily="18" charset="0"/>
                <a:cs typeface="Times New Roman" pitchFamily="18" charset="0"/>
              </a:rPr>
              <a:t>С какими из следующих утверждений Вы согласны? </a:t>
            </a:r>
            <a:endParaRPr lang="ru-RU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714348" y="928670"/>
          <a:ext cx="8001056" cy="3786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857224" y="4643446"/>
            <a:ext cx="750099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Чтобы быть правоверным последователем своей веры, необязательно пропускать для этого учебу/работу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Чтобы быть правоверным последователем своей веры, обязательно ходить на проповеди несмотря на учебу/работу</a:t>
            </a:r>
          </a:p>
          <a:p>
            <a:pPr marL="342900" indent="-342900">
              <a:buFont typeface="+mj-lt"/>
              <a:buAutoNum type="arabicPeriod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Затрудняюсь ответить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285728"/>
            <a:ext cx="814393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500" b="1" dirty="0" smtClean="0">
                <a:latin typeface="Times New Roman" pitchFamily="18" charset="0"/>
                <a:cs typeface="Times New Roman" pitchFamily="18" charset="0"/>
              </a:rPr>
              <a:t>С какими из следующих утверждений Вы согласны? </a:t>
            </a:r>
            <a:endParaRPr lang="ru-RU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714348" y="785794"/>
          <a:ext cx="785818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928662" y="4786322"/>
            <a:ext cx="735811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моему мнению, брак должен быть зарегистрирован в первую очередь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затем в мечети/церкви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моему мнению, брак необязательно регистрировать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так как брак заключается перед Богом (в мечети/церкви)</a:t>
            </a:r>
          </a:p>
          <a:p>
            <a:pPr marL="342900" indent="-342900">
              <a:buFont typeface="+mj-lt"/>
              <a:buAutoNum type="arabicPeriod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Затрудняюсь ответить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357166"/>
            <a:ext cx="800105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500" b="1" dirty="0" smtClean="0">
                <a:latin typeface="Times New Roman" pitchFamily="18" charset="0"/>
                <a:cs typeface="Times New Roman" pitchFamily="18" charset="0"/>
              </a:rPr>
              <a:t>С какими из следующих утверждений Вы согласны? </a:t>
            </a:r>
            <a:endParaRPr lang="ru-RU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928662" y="928670"/>
          <a:ext cx="7572428" cy="4286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000100" y="4857760"/>
            <a:ext cx="74295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По моему мнению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детей необходимо вакцинировать, так как это позволяет выработать иммунитет на инфекционные заболевания</a:t>
            </a:r>
          </a:p>
          <a:p>
            <a:pPr marL="342900" indent="-342900">
              <a:buFont typeface="+mj-lt"/>
              <a:buAutoNum type="arabicPeriod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По моему мнению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детей нельзя  вакцинировать, так как это противоречит нормам моей религии</a:t>
            </a:r>
          </a:p>
          <a:p>
            <a:pPr marL="342900" indent="-342900">
              <a:buFont typeface="+mj-lt"/>
              <a:buAutoNum type="arabicPeriod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Затрудняюсь ответить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285728"/>
            <a:ext cx="8072494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500" b="1" dirty="0" smtClean="0">
                <a:latin typeface="Times New Roman" pitchFamily="18" charset="0"/>
                <a:cs typeface="Times New Roman" pitchFamily="18" charset="0"/>
              </a:rPr>
              <a:t>С какими из следующих утверждений Вы согласны? </a:t>
            </a:r>
            <a:endParaRPr lang="ru-RU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571472" y="928670"/>
          <a:ext cx="8072494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928662" y="4786322"/>
            <a:ext cx="750099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Наше государство светское, поэтому власть и религия должны быть разделены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Наше государство должно быть религиозным, теологическим, так как именно религиозная идеология залог устойчивого государства</a:t>
            </a:r>
          </a:p>
          <a:p>
            <a:pPr marL="342900" indent="-342900">
              <a:buFont typeface="+mj-lt"/>
              <a:buAutoNum type="arabicPeriod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Затрудняюсь ответить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357166"/>
            <a:ext cx="800105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500" b="1" dirty="0" smtClean="0">
                <a:latin typeface="Times New Roman" pitchFamily="18" charset="0"/>
                <a:cs typeface="Times New Roman" pitchFamily="18" charset="0"/>
              </a:rPr>
              <a:t>С какими из следующих утверждений Вы согласны? </a:t>
            </a:r>
            <a:endParaRPr lang="ru-RU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571472" y="928670"/>
          <a:ext cx="8072494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785786" y="4714884"/>
            <a:ext cx="77153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моему мнению, каждый гражданин должен исполнять свой гражданский долг независимо от религиозных убеждений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 считаю, что религиозные каноны и предписания выше любых законов в обществе</a:t>
            </a:r>
          </a:p>
          <a:p>
            <a:pPr marL="342900" indent="-342900">
              <a:buFont typeface="+mj-lt"/>
              <a:buAutoNum type="arabicPeriod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Затрудняюсь ответить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285728"/>
            <a:ext cx="800105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500" b="1" dirty="0" err="1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сведомлены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ли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Вы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о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догматических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особенностях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исповедуемой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Вами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религии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500034" y="1594224"/>
          <a:ext cx="8215370" cy="4460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357166"/>
            <a:ext cx="8429684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Вы являетесь последователем этой религии, так как … </a:t>
            </a:r>
            <a:endParaRPr lang="ru-RU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785786" y="4714884"/>
            <a:ext cx="7929618" cy="198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241" tIns="44436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1809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Это религия моего народа и моих предков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1809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Это мой личный выбор, мне понятны и близки идеи этой религии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1809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Мое окружение, друзья придерживаются этой религии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1809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Это путь истины, другие религии – заблуждение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1809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Ничего не знаю о других религиях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1809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Другое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1809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Затрудняюсь ответить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714348" y="714356"/>
          <a:ext cx="814393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85728"/>
            <a:ext cx="91440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Из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каких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источников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информации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Вы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получили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знания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которые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сформировали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Ваше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религиозное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 smtClean="0">
                <a:latin typeface="Times New Roman" pitchFamily="18" charset="0"/>
                <a:cs typeface="Times New Roman" pitchFamily="18" charset="0"/>
              </a:rPr>
              <a:t>мировоззрение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endParaRPr lang="ru-RU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538670" y="1075028"/>
          <a:ext cx="8248171" cy="32826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500034" y="4429132"/>
            <a:ext cx="350046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1809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Друзья и/или коллеги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1809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Братья по вере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1809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Духовный учитель, наставник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1809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Интернет-ресурсы (сайты, форумы, социальные сети)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180975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Печатные СМИ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357686" y="4429132"/>
            <a:ext cx="421481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8288" indent="-268288" eaLnBrk="0" fontAlgn="base" hangingPunct="0">
              <a:spcBef>
                <a:spcPct val="0"/>
              </a:spcBef>
              <a:spcAft>
                <a:spcPct val="0"/>
              </a:spcAft>
              <a:tabLst>
                <a:tab pos="268288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Религиозная литература (книги, брошюры, газеты)</a:t>
            </a:r>
          </a:p>
          <a:p>
            <a:pPr marL="268288" lvl="0" indent="-268288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68288" algn="l"/>
              </a:tabLst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Родители, близкие родственники</a:t>
            </a:r>
          </a:p>
          <a:p>
            <a:pPr marL="268288" lvl="0" indent="-268288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68288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8. Телепередачи</a:t>
            </a:r>
          </a:p>
          <a:p>
            <a:pPr marL="268288" lvl="0" indent="-268288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68288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9. От случайных людей, знакомых</a:t>
            </a:r>
          </a:p>
          <a:p>
            <a:pPr marL="268288" lvl="0" indent="-268288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68288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10. Другое 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marL="268288" lvl="0" indent="-268288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268288" algn="l"/>
              </a:tabLst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Затрудняюсь ответить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1"/>
          <p:cNvGraphicFramePr/>
          <p:nvPr/>
        </p:nvGraphicFramePr>
        <p:xfrm>
          <a:off x="857224" y="357166"/>
          <a:ext cx="7715304" cy="585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714480" y="5643578"/>
            <a:ext cx="67866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опросе приняли участи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студенты 1-4 курсов всех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факультетов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357166"/>
            <a:ext cx="835824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Знаете ли Вы религиозных лидеров в Вашем регионе? </a:t>
            </a:r>
            <a:endParaRPr lang="ru-RU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428596" y="857232"/>
          <a:ext cx="8358246" cy="5786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500042"/>
            <a:ext cx="707234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Есть ли для Вас авторитеты в сфере религии? </a:t>
            </a:r>
            <a:endParaRPr lang="ru-RU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642910" y="1397000"/>
          <a:ext cx="7786742" cy="4746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1000100" y="1142984"/>
          <a:ext cx="7500990" cy="4675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2643174" y="500042"/>
            <a:ext cx="392909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0975" algn="l"/>
              </a:tabLst>
            </a:pPr>
            <a:r>
              <a:rPr kumimoji="0" lang="ru-RU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 респондент</a:t>
            </a:r>
            <a:r>
              <a:rPr kumimoji="0" lang="kk-KZ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ов:</a:t>
            </a:r>
            <a:endParaRPr kumimoji="0" lang="ru-RU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57422" y="500042"/>
            <a:ext cx="4786182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Национальность </a:t>
            </a:r>
            <a:r>
              <a:rPr lang="ru-RU" sz="25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респондент</a:t>
            </a:r>
            <a:r>
              <a:rPr lang="kk-KZ" sz="25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ов:</a:t>
            </a:r>
            <a:endParaRPr lang="ru-RU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928662" y="928670"/>
          <a:ext cx="7643866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1"/>
          <p:cNvGraphicFramePr/>
          <p:nvPr/>
        </p:nvGraphicFramePr>
        <p:xfrm>
          <a:off x="785786" y="642918"/>
          <a:ext cx="7858180" cy="5715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714348" y="357166"/>
            <a:ext cx="821537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kk-KZ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Насколько Вас интересует религия</a:t>
            </a:r>
            <a:r>
              <a:rPr kumimoji="0" lang="kk-KZ" sz="25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целом?</a:t>
            </a:r>
            <a:endParaRPr kumimoji="0" lang="ru-RU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857224" y="1000108"/>
          <a:ext cx="7858180" cy="3500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714348" y="4500570"/>
            <a:ext cx="807246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Варианты ответов: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Меня интересует религия, и я предпринимаю определенные шаги по поиску необходимой информации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Меня интересует религия, но я ничего не делаю, чтобы узнать об интересующих меня вопросах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Меня не особо интересует религия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Меня вообще не интересует религия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42976" y="357166"/>
            <a:ext cx="7429504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Причисляете ли Вы себя к верующему человеку?</a:t>
            </a:r>
            <a:endParaRPr lang="ru-RU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714348" y="714356"/>
          <a:ext cx="7715304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28662" y="4786322"/>
            <a:ext cx="7858180" cy="1887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kk-KZ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Варианты ответов: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18097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Я практикующий верующий, читаю пятикратный намаз, молитвы (в зависимости от конфессиональной принадлежности)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18097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Я верующий, но ограничиваюсь религиозными праздниками, редко посещаю мечеть (церковь, синагогу, Дом молитвы)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18097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Я атеист (не верю в существование Бога)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180975" algn="l"/>
              </a:tabLst>
            </a:pP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Затрудняюсь ответить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00100" y="571480"/>
            <a:ext cx="7286676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Какого вероисповедания Вы придерживаетесь? </a:t>
            </a:r>
            <a:endParaRPr lang="ru-RU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357158" y="1571612"/>
          <a:ext cx="8358246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357166"/>
            <a:ext cx="778674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500" b="1" dirty="0" smtClean="0">
                <a:latin typeface="Times New Roman" pitchFamily="18" charset="0"/>
                <a:cs typeface="Times New Roman" pitchFamily="18" charset="0"/>
              </a:rPr>
              <a:t>С какими из следующих утверждений Вы согласны? </a:t>
            </a:r>
            <a:endParaRPr lang="ru-RU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4929198"/>
            <a:ext cx="764386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Традиции – это основа нашей этнической культуры и от них ни в коем случае нельзя отказываться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традиции противоречат шариату или нормам моей религии, то следует от них отказаться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Затрудняюсь ответить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1500166" y="1000108"/>
          <a:ext cx="6762776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</TotalTime>
  <Words>762</Words>
  <Application>Microsoft Office PowerPoint</Application>
  <PresentationFormat>Экран (4:3)</PresentationFormat>
  <Paragraphs>136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Кадырменова Айымгуль Сакеновна</dc:creator>
  <cp:lastModifiedBy>askadyrmenova</cp:lastModifiedBy>
  <cp:revision>57</cp:revision>
  <dcterms:created xsi:type="dcterms:W3CDTF">2017-11-28T09:26:26Z</dcterms:created>
  <dcterms:modified xsi:type="dcterms:W3CDTF">2017-11-30T07:10:08Z</dcterms:modified>
</cp:coreProperties>
</file>