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16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Лист1!$B$1</c:f>
            </c:strRef>
          </c:tx>
          <c:dLbls>
            <c:showVal val="1"/>
          </c:dLbls>
          <c:cat>
            <c:multiLvlStrRef>
              <c:f>Лист1!$A$2:$A$4</c:f>
            </c:multiLvlStrRef>
          </c:cat>
          <c:val>
            <c:numRef>
              <c:f>Лист1!$B$2:$B$4</c:f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Foundation </c:v>
                </c:pt>
                <c:pt idx="1">
                  <c:v>студенты</c:v>
                </c:pt>
                <c:pt idx="2">
                  <c:v>ППС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0.62000000000000022</c:v>
                </c:pt>
                <c:pt idx="1">
                  <c:v>0.28000000000000008</c:v>
                </c:pt>
                <c:pt idx="2">
                  <c:v>0.1</c:v>
                </c:pt>
              </c:numCache>
            </c:numRef>
          </c:val>
        </c:ser>
        <c:dLbls>
          <c:showVal val="1"/>
        </c:dLbls>
        <c:gapWidth val="75"/>
        <c:axId val="67180416"/>
        <c:axId val="68670592"/>
      </c:barChart>
      <c:catAx>
        <c:axId val="67180416"/>
        <c:scaling>
          <c:orientation val="minMax"/>
        </c:scaling>
        <c:axPos val="b"/>
        <c:majorTickMark val="none"/>
        <c:tickLblPos val="nextTo"/>
        <c:crossAx val="68670592"/>
        <c:crosses val="autoZero"/>
        <c:auto val="1"/>
        <c:lblAlgn val="ctr"/>
        <c:lblOffset val="100"/>
      </c:catAx>
      <c:valAx>
        <c:axId val="68670592"/>
        <c:scaling>
          <c:orientation val="minMax"/>
        </c:scaling>
        <c:axPos val="l"/>
        <c:numFmt formatCode="0%" sourceLinked="1"/>
        <c:majorTickMark val="none"/>
        <c:tickLblPos val="nextTo"/>
        <c:crossAx val="6718041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2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слушатели факультета </a:t>
            </a:r>
            <a:r>
              <a:rPr lang="en-US" dirty="0" smtClean="0"/>
              <a:t>Foundation  </a:t>
            </a:r>
            <a:endParaRPr lang="en-US" dirty="0"/>
          </a:p>
        </c:rich>
      </c:tx>
      <c:layout/>
    </c:title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Foundation  </c:v>
                </c:pt>
              </c:strCache>
            </c:strRef>
          </c:tx>
          <c:dLbls>
            <c:dLbl>
              <c:idx val="1"/>
              <c:layout>
                <c:manualLayout>
                  <c:x val="1.6309773715374168E-3"/>
                  <c:y val="-3.398669022747821E-2"/>
                </c:manualLayout>
              </c:layout>
              <c:showVal val="1"/>
            </c:dLbl>
            <c:dLbl>
              <c:idx val="2"/>
              <c:layout>
                <c:manualLayout>
                  <c:x val="-2.6095637944598654E-2"/>
                  <c:y val="-6.2744658881498272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нашли много друзей</c:v>
                </c:pt>
                <c:pt idx="1">
                  <c:v>нашли друзей через какое-то время</c:v>
                </c:pt>
                <c:pt idx="2">
                  <c:v>долго не могли найти друзей</c:v>
                </c:pt>
                <c:pt idx="3">
                  <c:v>до сих пор не имеют друзей среди казахстанцев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0.66660000000000252</c:v>
                </c:pt>
                <c:pt idx="1">
                  <c:v>0.17650000000000021</c:v>
                </c:pt>
                <c:pt idx="2">
                  <c:v>1.9599999999999999E-2</c:v>
                </c:pt>
                <c:pt idx="3">
                  <c:v>9.8000000000000226E-2</c:v>
                </c:pt>
              </c:numCache>
            </c:numRef>
          </c:val>
        </c:ser>
        <c:dLbls>
          <c:showVal val="1"/>
        </c:dLbls>
        <c:marker val="1"/>
        <c:axId val="80456704"/>
        <c:axId val="80462592"/>
      </c:lineChart>
      <c:catAx>
        <c:axId val="80456704"/>
        <c:scaling>
          <c:orientation val="minMax"/>
        </c:scaling>
        <c:axPos val="b"/>
        <c:majorTickMark val="none"/>
        <c:tickLblPos val="nextTo"/>
        <c:crossAx val="80462592"/>
        <c:crosses val="autoZero"/>
        <c:auto val="1"/>
        <c:lblAlgn val="ctr"/>
        <c:lblOffset val="100"/>
      </c:catAx>
      <c:valAx>
        <c:axId val="80462592"/>
        <c:scaling>
          <c:orientation val="minMax"/>
        </c:scaling>
        <c:delete val="1"/>
        <c:axPos val="l"/>
        <c:numFmt formatCode="0.00%" sourceLinked="1"/>
        <c:tickLblPos val="none"/>
        <c:crossAx val="80456704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 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не собираются покидать Казахстан </c:v>
                </c:pt>
                <c:pt idx="1">
                  <c:v>не задумывались над этим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0.87500000000000155</c:v>
                </c:pt>
                <c:pt idx="1">
                  <c:v>0.125</c:v>
                </c:pt>
              </c:numCache>
            </c:numRef>
          </c:val>
        </c:ser>
        <c:dLbls>
          <c:showVal val="1"/>
        </c:dLbls>
        <c:shape val="pyramid"/>
        <c:axId val="80702464"/>
        <c:axId val="80704256"/>
        <c:axId val="0"/>
      </c:bar3DChart>
      <c:catAx>
        <c:axId val="80702464"/>
        <c:scaling>
          <c:orientation val="minMax"/>
        </c:scaling>
        <c:axPos val="b"/>
        <c:majorTickMark val="none"/>
        <c:tickLblPos val="nextTo"/>
        <c:crossAx val="80704256"/>
        <c:crosses val="autoZero"/>
        <c:auto val="1"/>
        <c:lblAlgn val="ctr"/>
        <c:lblOffset val="100"/>
      </c:catAx>
      <c:valAx>
        <c:axId val="80704256"/>
        <c:scaling>
          <c:orientation val="minMax"/>
        </c:scaling>
        <c:delete val="1"/>
        <c:axPos val="l"/>
        <c:numFmt formatCode="0.00%" sourceLinked="1"/>
        <c:tickLblPos val="none"/>
        <c:crossAx val="80702464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title>
      <c:tx>
        <c:rich>
          <a:bodyPr/>
          <a:lstStyle/>
          <a:p>
            <a:pPr>
              <a:defRPr/>
            </a:pPr>
            <a:r>
              <a:rPr lang="ru-RU"/>
              <a:t>студенты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.15906415169960678"/>
          <c:y val="0.17517841601392514"/>
          <c:w val="0.81520488258428081"/>
          <c:h val="0.57691604476333391"/>
        </c:manualLayout>
      </c:layout>
      <c:line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Среди студентов факультетов </c:v>
                </c:pt>
              </c:strCache>
            </c:strRef>
          </c:tx>
          <c:dLbls>
            <c:dLbl>
              <c:idx val="0"/>
              <c:layout>
                <c:manualLayout>
                  <c:x val="7.2141201999017288E-2"/>
                  <c:y val="-1.0884277561076223E-2"/>
                </c:manualLayout>
              </c:layout>
              <c:showVal val="1"/>
            </c:dLbl>
            <c:dLbl>
              <c:idx val="1"/>
              <c:layout>
                <c:manualLayout>
                  <c:x val="2.0611771999719225E-2"/>
                  <c:y val="-5.804948032573979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не собираются покидать Казахстан </c:v>
                </c:pt>
                <c:pt idx="1">
                  <c:v>не задумывались над этим</c:v>
                </c:pt>
                <c:pt idx="2">
                  <c:v>собираются выехать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0.82600000000000062</c:v>
                </c:pt>
                <c:pt idx="1">
                  <c:v>8.7000000000000022E-2</c:v>
                </c:pt>
                <c:pt idx="2">
                  <c:v>8.7000000000000022E-2</c:v>
                </c:pt>
              </c:numCache>
            </c:numRef>
          </c:val>
        </c:ser>
        <c:dLbls>
          <c:showVal val="1"/>
        </c:dLbls>
        <c:axId val="80737024"/>
        <c:axId val="80738560"/>
        <c:axId val="70031104"/>
      </c:line3DChart>
      <c:catAx>
        <c:axId val="80737024"/>
        <c:scaling>
          <c:orientation val="minMax"/>
        </c:scaling>
        <c:axPos val="b"/>
        <c:majorTickMark val="none"/>
        <c:tickLblPos val="nextTo"/>
        <c:crossAx val="80738560"/>
        <c:crosses val="autoZero"/>
        <c:auto val="1"/>
        <c:lblAlgn val="ctr"/>
        <c:lblOffset val="100"/>
      </c:catAx>
      <c:valAx>
        <c:axId val="80738560"/>
        <c:scaling>
          <c:orientation val="minMax"/>
        </c:scaling>
        <c:delete val="1"/>
        <c:axPos val="l"/>
        <c:numFmt formatCode="0.00%" sourceLinked="1"/>
        <c:tickLblPos val="none"/>
        <c:crossAx val="80737024"/>
        <c:crosses val="autoZero"/>
        <c:crossBetween val="between"/>
      </c:valAx>
      <c:serAx>
        <c:axId val="70031104"/>
        <c:scaling>
          <c:orientation val="minMax"/>
        </c:scaling>
        <c:delete val="1"/>
        <c:axPos val="b"/>
        <c:tickLblPos val="none"/>
        <c:crossAx val="80738560"/>
        <c:crosses val="autoZero"/>
      </c:ser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title>
      <c:tx>
        <c:rich>
          <a:bodyPr/>
          <a:lstStyle/>
          <a:p>
            <a:pPr>
              <a:defRPr/>
            </a:pPr>
            <a:r>
              <a:rPr lang="ru-RU" sz="1680" b="1" i="0" u="none" strike="noStrike" baseline="0" dirty="0" smtClean="0"/>
              <a:t>слушатели факультета </a:t>
            </a:r>
            <a:r>
              <a:rPr lang="en-US" dirty="0" smtClean="0"/>
              <a:t>Foundation </a:t>
            </a:r>
            <a:endParaRPr lang="en-US" dirty="0"/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Foundation </c:v>
                </c:pt>
              </c:strCache>
            </c:strRef>
          </c:tx>
          <c:dLbls>
            <c:dLbl>
              <c:idx val="0"/>
              <c:layout>
                <c:manualLayout>
                  <c:x val="4.6688786575121578E-2"/>
                  <c:y val="-3.5714285714285712E-2"/>
                </c:manualLayout>
              </c:layout>
              <c:showVal val="1"/>
            </c:dLbl>
            <c:dLbl>
              <c:idx val="1"/>
              <c:layout>
                <c:manualLayout>
                  <c:x val="3.9505896332795179E-2"/>
                  <c:y val="-4.3650793650793676E-2"/>
                </c:manualLayout>
              </c:layout>
              <c:showVal val="1"/>
            </c:dLbl>
            <c:dLbl>
              <c:idx val="2"/>
              <c:layout>
                <c:manualLayout>
                  <c:x val="3.0527283529887192E-2"/>
                  <c:y val="-2.7777777777777853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собираются покинуть Казахстан</c:v>
                </c:pt>
                <c:pt idx="1">
                  <c:v>не задумывались над этим </c:v>
                </c:pt>
                <c:pt idx="2">
                  <c:v>не собираются уезжать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1.9599999999999999E-2</c:v>
                </c:pt>
                <c:pt idx="1">
                  <c:v>0.29410000000000008</c:v>
                </c:pt>
                <c:pt idx="2">
                  <c:v>0.64700000000000168</c:v>
                </c:pt>
              </c:numCache>
            </c:numRef>
          </c:val>
        </c:ser>
        <c:dLbls>
          <c:showVal val="1"/>
        </c:dLbls>
        <c:shape val="cylinder"/>
        <c:axId val="80788864"/>
        <c:axId val="80790656"/>
        <c:axId val="80440832"/>
      </c:bar3DChart>
      <c:catAx>
        <c:axId val="80788864"/>
        <c:scaling>
          <c:orientation val="minMax"/>
        </c:scaling>
        <c:axPos val="b"/>
        <c:majorTickMark val="none"/>
        <c:tickLblPos val="nextTo"/>
        <c:crossAx val="80790656"/>
        <c:crosses val="autoZero"/>
        <c:auto val="1"/>
        <c:lblAlgn val="ctr"/>
        <c:lblOffset val="100"/>
      </c:catAx>
      <c:valAx>
        <c:axId val="80790656"/>
        <c:scaling>
          <c:orientation val="minMax"/>
        </c:scaling>
        <c:delete val="1"/>
        <c:axPos val="l"/>
        <c:numFmt formatCode="0.00%" sourceLinked="1"/>
        <c:tickLblPos val="none"/>
        <c:crossAx val="80788864"/>
        <c:crosses val="autoZero"/>
        <c:crossBetween val="between"/>
      </c:valAx>
      <c:serAx>
        <c:axId val="80440832"/>
        <c:scaling>
          <c:orientation val="minMax"/>
        </c:scaling>
        <c:delete val="1"/>
        <c:axPos val="b"/>
        <c:tickLblPos val="none"/>
        <c:crossAx val="80790656"/>
        <c:crosses val="autoZero"/>
      </c:ser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Моя родина – Казахстан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ППС</c:v>
                </c:pt>
              </c:strCache>
            </c:strRef>
          </c:tx>
          <c:dLbls>
            <c:dLbl>
              <c:idx val="0"/>
              <c:layout>
                <c:manualLayout>
                  <c:x val="-3.0715231303753619E-2"/>
                  <c:y val="-2.8618000201751148E-2"/>
                </c:manualLayout>
              </c:layout>
              <c:showPercent val="1"/>
            </c:dLbl>
            <c:dLbl>
              <c:idx val="1"/>
              <c:layout>
                <c:manualLayout>
                  <c:x val="2.5853587326472919E-2"/>
                  <c:y val="8.906157720514226E-3"/>
                </c:manualLayout>
              </c:layout>
              <c:showPercent val="1"/>
            </c:dLbl>
            <c:dLbl>
              <c:idx val="2"/>
              <c:layout>
                <c:manualLayout>
                  <c:x val="5.4420959290516512E-2"/>
                  <c:y val="-5.9423045046942721E-2"/>
                </c:manualLayout>
              </c:layout>
              <c:showPercent val="1"/>
            </c:dLbl>
            <c:showPercent val="1"/>
          </c:dLbls>
          <c:cat>
            <c:strRef>
              <c:f>Лист1!$A$2:$A$4</c:f>
              <c:strCache>
                <c:ptCount val="3"/>
                <c:pt idx="0">
                  <c:v>ППС</c:v>
                </c:pt>
                <c:pt idx="1">
                  <c:v>студенты</c:v>
                </c:pt>
                <c:pt idx="2">
                  <c:v>Foundation 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0.62500000000000133</c:v>
                </c:pt>
                <c:pt idx="1">
                  <c:v>0.69560000000000122</c:v>
                </c:pt>
                <c:pt idx="2">
                  <c:v>0.66660000000000208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Патриотизм, чувство Родины по отношению к Казахстану </c:v>
                </c:pt>
                <c:pt idx="1">
                  <c:v>Уважение культурных традиций и обычаев всех народов, населяющих Казахстан</c:v>
                </c:pt>
                <c:pt idx="2">
                  <c:v>Государственный язык </c:v>
                </c:pt>
                <c:pt idx="3">
                  <c:v>Гордость за свою страну и ее историю  </c:v>
                </c:pt>
                <c:pt idx="4">
                  <c:v>Защита отечества </c:v>
                </c:pt>
                <c:pt idx="5">
                  <c:v>Гражданственность (быть казахстанцами)</c:v>
                </c:pt>
                <c:pt idx="6">
                  <c:v>Уважительное отношение к обеим основным религиям в Казахстане – исламу и православию</c:v>
                </c:pt>
                <c:pt idx="7">
                  <c:v>Интернационализм 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1</c:v>
                </c:pt>
                <c:pt idx="1">
                  <c:v>1</c:v>
                </c:pt>
                <c:pt idx="2" formatCode="0.00%">
                  <c:v>0.37500000000000011</c:v>
                </c:pt>
                <c:pt idx="3">
                  <c:v>0.25</c:v>
                </c:pt>
                <c:pt idx="4" formatCode="0.00%">
                  <c:v>0.125</c:v>
                </c:pt>
                <c:pt idx="5" formatCode="0.00%">
                  <c:v>0.125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студенты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Патриотизм, чувство Родины по отношению к Казахстану </c:v>
                </c:pt>
                <c:pt idx="1">
                  <c:v>Уважение культурных традиций и обычаев всех народов, населяющих Казахстан</c:v>
                </c:pt>
                <c:pt idx="2">
                  <c:v>Государственный язык </c:v>
                </c:pt>
                <c:pt idx="3">
                  <c:v>Гордость за свою страну и ее историю  </c:v>
                </c:pt>
                <c:pt idx="4">
                  <c:v>Защита отечества </c:v>
                </c:pt>
                <c:pt idx="5">
                  <c:v>Гражданственность (быть казахстанцами)</c:v>
                </c:pt>
                <c:pt idx="6">
                  <c:v>Уважительное отношение к обеим основным религиям в Казахстане – исламу и православию</c:v>
                </c:pt>
                <c:pt idx="7">
                  <c:v>Интернационализм </c:v>
                </c:pt>
              </c:strCache>
            </c:strRef>
          </c:cat>
          <c:val>
            <c:numRef>
              <c:f>Лист1!$C$2:$C$9</c:f>
              <c:numCache>
                <c:formatCode>0.00%</c:formatCode>
                <c:ptCount val="8"/>
                <c:pt idx="0">
                  <c:v>0.69560000000000022</c:v>
                </c:pt>
                <c:pt idx="1">
                  <c:v>0.56520000000000004</c:v>
                </c:pt>
                <c:pt idx="2">
                  <c:v>0.21730000000000005</c:v>
                </c:pt>
                <c:pt idx="3">
                  <c:v>0.47820000000000001</c:v>
                </c:pt>
                <c:pt idx="4">
                  <c:v>0.26079999999999998</c:v>
                </c:pt>
                <c:pt idx="5">
                  <c:v>0.30430000000000013</c:v>
                </c:pt>
                <c:pt idx="6" formatCode="0%">
                  <c:v>0.13</c:v>
                </c:pt>
                <c:pt idx="7" formatCode="0%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Foundation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Патриотизм, чувство Родины по отношению к Казахстану </c:v>
                </c:pt>
                <c:pt idx="1">
                  <c:v>Уважение культурных традиций и обычаев всех народов, населяющих Казахстан</c:v>
                </c:pt>
                <c:pt idx="2">
                  <c:v>Государственный язык </c:v>
                </c:pt>
                <c:pt idx="3">
                  <c:v>Гордость за свою страну и ее историю  </c:v>
                </c:pt>
                <c:pt idx="4">
                  <c:v>Защита отечества </c:v>
                </c:pt>
                <c:pt idx="5">
                  <c:v>Гражданственность (быть казахстанцами)</c:v>
                </c:pt>
                <c:pt idx="6">
                  <c:v>Уважительное отношение к обеим основным религиям в Казахстане – исламу и православию</c:v>
                </c:pt>
                <c:pt idx="7">
                  <c:v>Интернационализм </c:v>
                </c:pt>
              </c:strCache>
            </c:strRef>
          </c:cat>
          <c:val>
            <c:numRef>
              <c:f>Лист1!$D$2:$D$9</c:f>
              <c:numCache>
                <c:formatCode>0.00%</c:formatCode>
                <c:ptCount val="8"/>
                <c:pt idx="0">
                  <c:v>0.69560000000000022</c:v>
                </c:pt>
                <c:pt idx="1">
                  <c:v>0.35290000000000016</c:v>
                </c:pt>
                <c:pt idx="2">
                  <c:v>0.52939999999999998</c:v>
                </c:pt>
                <c:pt idx="3">
                  <c:v>0.41170000000000001</c:v>
                </c:pt>
                <c:pt idx="4">
                  <c:v>0.21560000000000001</c:v>
                </c:pt>
                <c:pt idx="5">
                  <c:v>0.11760000000000002</c:v>
                </c:pt>
                <c:pt idx="6">
                  <c:v>5.8800000000000012E-2</c:v>
                </c:pt>
              </c:numCache>
            </c:numRef>
          </c:val>
        </c:ser>
        <c:axId val="35507584"/>
        <c:axId val="35593216"/>
      </c:barChart>
      <c:catAx>
        <c:axId val="35507584"/>
        <c:scaling>
          <c:orientation val="minMax"/>
        </c:scaling>
        <c:axPos val="l"/>
        <c:tickLblPos val="nextTo"/>
        <c:crossAx val="35593216"/>
        <c:crosses val="autoZero"/>
        <c:auto val="1"/>
        <c:lblAlgn val="ctr"/>
        <c:lblOffset val="100"/>
      </c:catAx>
      <c:valAx>
        <c:axId val="35593216"/>
        <c:scaling>
          <c:orientation val="minMax"/>
        </c:scaling>
        <c:axPos val="b"/>
        <c:majorGridlines/>
        <c:numFmt formatCode="0%" sourceLinked="1"/>
        <c:tickLblPos val="nextTo"/>
        <c:crossAx val="355075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Да </a:t>
            </a:r>
            <a:endParaRPr lang="ru-RU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ППС</c:v>
                </c:pt>
                <c:pt idx="1">
                  <c:v>студенты</c:v>
                </c:pt>
                <c:pt idx="2">
                  <c:v>Foundation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0.87500000000000022</c:v>
                </c:pt>
                <c:pt idx="1">
                  <c:v>0.7391000000000002</c:v>
                </c:pt>
                <c:pt idx="2">
                  <c:v>0.7058000000000002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 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созданы в полной мере</c:v>
                </c:pt>
                <c:pt idx="1">
                  <c:v>Скорее созданы, чем нет</c:v>
                </c:pt>
                <c:pt idx="2">
                  <c:v>Скорее не созданы</c:v>
                </c:pt>
                <c:pt idx="3">
                  <c:v>Совершенно не созданы</c:v>
                </c:pt>
                <c:pt idx="4">
                  <c:v>затруднились с ответом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%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студенты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созданы в полной мере</c:v>
                </c:pt>
                <c:pt idx="1">
                  <c:v>Скорее созданы, чем нет</c:v>
                </c:pt>
                <c:pt idx="2">
                  <c:v>Скорее не созданы</c:v>
                </c:pt>
                <c:pt idx="3">
                  <c:v>Совершенно не созданы</c:v>
                </c:pt>
                <c:pt idx="4">
                  <c:v>затруднились с ответом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0">
                  <c:v>0.52170000000000005</c:v>
                </c:pt>
                <c:pt idx="1">
                  <c:v>0.47820000000000001</c:v>
                </c:pt>
                <c:pt idx="2">
                  <c:v>4.3400000000000001E-2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Foundation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созданы в полной мере</c:v>
                </c:pt>
                <c:pt idx="1">
                  <c:v>Скорее созданы, чем нет</c:v>
                </c:pt>
                <c:pt idx="2">
                  <c:v>Скорее не созданы</c:v>
                </c:pt>
                <c:pt idx="3">
                  <c:v>Совершенно не созданы</c:v>
                </c:pt>
                <c:pt idx="4">
                  <c:v>затруднились с ответом</c:v>
                </c:pt>
              </c:strCache>
            </c:strRef>
          </c:cat>
          <c:val>
            <c:numRef>
              <c:f>Лист1!$D$2:$D$6</c:f>
              <c:numCache>
                <c:formatCode>0.00%</c:formatCode>
                <c:ptCount val="5"/>
                <c:pt idx="0">
                  <c:v>0.35289999999999999</c:v>
                </c:pt>
                <c:pt idx="1">
                  <c:v>0.45090000000000002</c:v>
                </c:pt>
                <c:pt idx="3">
                  <c:v>3.9199999999999999E-2</c:v>
                </c:pt>
                <c:pt idx="4" formatCode="0%">
                  <c:v>0.1</c:v>
                </c:pt>
              </c:numCache>
            </c:numRef>
          </c:val>
        </c:ser>
        <c:dLbls/>
        <c:gapWidth val="75"/>
        <c:shape val="pyramid"/>
        <c:axId val="85984000"/>
        <c:axId val="85985536"/>
        <c:axId val="84084928"/>
      </c:bar3DChart>
      <c:catAx>
        <c:axId val="85984000"/>
        <c:scaling>
          <c:orientation val="minMax"/>
        </c:scaling>
        <c:axPos val="b"/>
        <c:majorTickMark val="none"/>
        <c:tickLblPos val="nextTo"/>
        <c:crossAx val="85985536"/>
        <c:crosses val="autoZero"/>
        <c:auto val="1"/>
        <c:lblAlgn val="ctr"/>
        <c:lblOffset val="100"/>
      </c:catAx>
      <c:valAx>
        <c:axId val="85985536"/>
        <c:scaling>
          <c:orientation val="minMax"/>
        </c:scaling>
        <c:axPos val="l"/>
        <c:majorGridlines/>
        <c:numFmt formatCode="0%" sourceLinked="1"/>
        <c:majorTickMark val="none"/>
        <c:tickLblPos val="none"/>
        <c:spPr>
          <a:ln w="9525">
            <a:noFill/>
          </a:ln>
        </c:spPr>
        <c:crossAx val="85984000"/>
        <c:crosses val="autoZero"/>
        <c:crossBetween val="between"/>
      </c:valAx>
      <c:serAx>
        <c:axId val="84084928"/>
        <c:scaling>
          <c:orientation val="minMax"/>
        </c:scaling>
        <c:delete val="1"/>
        <c:axPos val="b"/>
        <c:majorTickMark val="none"/>
        <c:tickLblPos val="none"/>
        <c:crossAx val="85985536"/>
        <c:crosses val="autoZero"/>
      </c:serAx>
    </c:plotArea>
    <c:legend>
      <c:legendPos val="b"/>
      <c:layout/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</c:v>
                </c:pt>
              </c:strCache>
            </c:strRef>
          </c:tx>
          <c:dLbls>
            <c:dLbl>
              <c:idx val="0"/>
              <c:layout>
                <c:manualLayout>
                  <c:x val="4.4444133374394575E-2"/>
                  <c:y val="2.4691185207996991E-3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Гражданином Казахстана 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студенты</c:v>
                </c:pt>
              </c:strCache>
            </c:strRef>
          </c:tx>
          <c:dLbls>
            <c:dLbl>
              <c:idx val="0"/>
              <c:layout>
                <c:manualLayout>
                  <c:x val="3.7333072034491467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Гражданином Казахстана 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0.43469999999999998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Foundation</c:v>
                </c:pt>
              </c:strCache>
            </c:strRef>
          </c:tx>
          <c:dLbls>
            <c:dLbl>
              <c:idx val="0"/>
              <c:layout>
                <c:manualLayout>
                  <c:x val="3.911083736946723E-2"/>
                  <c:y val="-4.9382370415994E-3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Гражданином Казахстана </c:v>
                </c:pt>
              </c:strCache>
            </c:strRef>
          </c:cat>
          <c:val>
            <c:numRef>
              <c:f>Лист1!$D$2</c:f>
              <c:numCache>
                <c:formatCode>0.00%</c:formatCode>
                <c:ptCount val="1"/>
                <c:pt idx="0">
                  <c:v>0.33329999999999999</c:v>
                </c:pt>
              </c:numCache>
            </c:numRef>
          </c:val>
        </c:ser>
        <c:dLbls>
          <c:showVal val="1"/>
        </c:dLbls>
        <c:gapWidth val="75"/>
        <c:shape val="cylinder"/>
        <c:axId val="86010496"/>
        <c:axId val="86016384"/>
        <c:axId val="0"/>
      </c:bar3DChart>
      <c:catAx>
        <c:axId val="86010496"/>
        <c:scaling>
          <c:orientation val="minMax"/>
        </c:scaling>
        <c:axPos val="l"/>
        <c:majorTickMark val="none"/>
        <c:tickLblPos val="nextTo"/>
        <c:crossAx val="86016384"/>
        <c:crosses val="autoZero"/>
        <c:auto val="1"/>
        <c:lblAlgn val="ctr"/>
        <c:lblOffset val="100"/>
      </c:catAx>
      <c:valAx>
        <c:axId val="8601638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86010496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гордятся </c:v>
                </c:pt>
              </c:strCache>
            </c:strRef>
          </c:tx>
          <c:dLbls>
            <c:dLbl>
              <c:idx val="0"/>
              <c:layout>
                <c:manualLayout>
                  <c:x val="-1.3475867599883356E-2"/>
                  <c:y val="-6.054524434445694E-2"/>
                </c:manualLayout>
              </c:layout>
              <c:showPercent val="1"/>
            </c:dLbl>
            <c:dLbl>
              <c:idx val="1"/>
              <c:layout>
                <c:manualLayout>
                  <c:x val="-6.3233632254301592E-2"/>
                  <c:y val="-4.025559305086867E-2"/>
                </c:manualLayout>
              </c:layout>
              <c:showPercent val="1"/>
            </c:dLbl>
            <c:dLbl>
              <c:idx val="2"/>
              <c:layout>
                <c:manualLayout>
                  <c:x val="-2.7025371828521456E-2"/>
                  <c:y val="7.8446444194475735E-3"/>
                </c:manualLayout>
              </c:layout>
              <c:showPercent val="1"/>
            </c:dLbl>
            <c:showPercent val="1"/>
          </c:dLbls>
          <c:cat>
            <c:strRef>
              <c:f>Лист1!$A$2:$A$4</c:f>
              <c:strCache>
                <c:ptCount val="3"/>
                <c:pt idx="0">
                  <c:v>ППС</c:v>
                </c:pt>
                <c:pt idx="1">
                  <c:v>студенты</c:v>
                </c:pt>
                <c:pt idx="2">
                  <c:v>Foundation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0.82599999999999996</c:v>
                </c:pt>
                <c:pt idx="2">
                  <c:v>0.745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</c:v>
                </c:pt>
              </c:strCache>
            </c:strRef>
          </c:tx>
          <c:dLbls>
            <c:dLbl>
              <c:idx val="0"/>
              <c:layout>
                <c:manualLayout>
                  <c:x val="3.2652832683228696E-2"/>
                  <c:y val="-8.2686759766315444E-3"/>
                </c:manualLayout>
              </c:layout>
              <c:showVal val="1"/>
            </c:dLbl>
            <c:dLbl>
              <c:idx val="1"/>
              <c:layout>
                <c:manualLayout>
                  <c:x val="2.902474016286995E-2"/>
                  <c:y val="-1.2403013964947324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 лет</c:v>
                </c:pt>
                <c:pt idx="1">
                  <c:v>от 10 до 15 и от 5 до 10 лет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</c:v>
                </c:pt>
                <c:pt idx="1">
                  <c:v>0.25</c:v>
                </c:pt>
              </c:numCache>
            </c:numRef>
          </c:val>
        </c:ser>
        <c:dLbls>
          <c:showVal val="1"/>
        </c:dLbls>
        <c:shape val="box"/>
        <c:axId val="73643136"/>
        <c:axId val="73644672"/>
        <c:axId val="0"/>
      </c:bar3DChart>
      <c:catAx>
        <c:axId val="73643136"/>
        <c:scaling>
          <c:orientation val="minMax"/>
        </c:scaling>
        <c:axPos val="l"/>
        <c:majorTickMark val="none"/>
        <c:tickLblPos val="nextTo"/>
        <c:crossAx val="73644672"/>
        <c:crosses val="autoZero"/>
        <c:auto val="1"/>
        <c:lblAlgn val="ctr"/>
        <c:lblOffset val="100"/>
      </c:catAx>
      <c:valAx>
        <c:axId val="73644672"/>
        <c:scaling>
          <c:orientation val="minMax"/>
        </c:scaling>
        <c:delete val="1"/>
        <c:axPos val="b"/>
        <c:numFmt formatCode="0%" sourceLinked="1"/>
        <c:tickLblPos val="none"/>
        <c:crossAx val="7364313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знают</c:v>
                </c:pt>
              </c:strCache>
            </c:strRef>
          </c:tx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ППС</c:v>
                </c:pt>
                <c:pt idx="1">
                  <c:v>студенты</c:v>
                </c:pt>
                <c:pt idx="2">
                  <c:v>Foundation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0.65210000000000001</c:v>
                </c:pt>
                <c:pt idx="2">
                  <c:v>0.62739999999999996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консолидация общества </c:v>
                </c:pt>
                <c:pt idx="1">
                  <c:v>сохранение традиций, культур, языков этносов Казахстана </c:v>
                </c:pt>
                <c:pt idx="2">
                  <c:v>укрепление независимости республики </c:v>
                </c:pt>
                <c:pt idx="3">
                  <c:v>обеспечение стабильности и безопасности казахстанцев </c:v>
                </c:pt>
                <c:pt idx="4">
                  <c:v>укрепление межэтнических отношений </c:v>
                </c:pt>
                <c:pt idx="5">
                  <c:v>продвижение государственного языка </c:v>
                </c:pt>
                <c:pt idx="6">
                  <c:v>сохранение общественного и межэтнического согласия  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0%">
                  <c:v>0.625</c:v>
                </c:pt>
                <c:pt idx="1">
                  <c:v>0.5</c:v>
                </c:pt>
                <c:pt idx="2">
                  <c:v>0.5</c:v>
                </c:pt>
                <c:pt idx="3" formatCode="0.00%">
                  <c:v>0.375</c:v>
                </c:pt>
                <c:pt idx="4" formatCode="0.00%">
                  <c:v>0.625</c:v>
                </c:pt>
                <c:pt idx="6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студенты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консолидация общества </c:v>
                </c:pt>
                <c:pt idx="1">
                  <c:v>сохранение традиций, культур, языков этносов Казахстана </c:v>
                </c:pt>
                <c:pt idx="2">
                  <c:v>укрепление независимости республики </c:v>
                </c:pt>
                <c:pt idx="3">
                  <c:v>обеспечение стабильности и безопасности казахстанцев </c:v>
                </c:pt>
                <c:pt idx="4">
                  <c:v>укрепление межэтнических отношений </c:v>
                </c:pt>
                <c:pt idx="5">
                  <c:v>продвижение государственного языка </c:v>
                </c:pt>
                <c:pt idx="6">
                  <c:v>сохранение общественного и межэтнического согласия  </c:v>
                </c:pt>
              </c:strCache>
            </c:strRef>
          </c:cat>
          <c:val>
            <c:numRef>
              <c:f>Лист1!$C$2:$C$8</c:f>
              <c:numCache>
                <c:formatCode>0.00%</c:formatCode>
                <c:ptCount val="7"/>
                <c:pt idx="0">
                  <c:v>0.13039999999999999</c:v>
                </c:pt>
                <c:pt idx="1">
                  <c:v>0.17399999999999999</c:v>
                </c:pt>
                <c:pt idx="2">
                  <c:v>0.21729999999999999</c:v>
                </c:pt>
                <c:pt idx="3">
                  <c:v>0.52170000000000005</c:v>
                </c:pt>
                <c:pt idx="4">
                  <c:v>0.3478</c:v>
                </c:pt>
                <c:pt idx="5">
                  <c:v>0.26079999999999998</c:v>
                </c:pt>
                <c:pt idx="6">
                  <c:v>0.17399999999999999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Foundation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консолидация общества </c:v>
                </c:pt>
                <c:pt idx="1">
                  <c:v>сохранение традиций, культур, языков этносов Казахстана </c:v>
                </c:pt>
                <c:pt idx="2">
                  <c:v>укрепление независимости республики </c:v>
                </c:pt>
                <c:pt idx="3">
                  <c:v>обеспечение стабильности и безопасности казахстанцев </c:v>
                </c:pt>
                <c:pt idx="4">
                  <c:v>укрепление межэтнических отношений </c:v>
                </c:pt>
                <c:pt idx="5">
                  <c:v>продвижение государственного языка </c:v>
                </c:pt>
                <c:pt idx="6">
                  <c:v>сохранение общественного и межэтнического согласия  </c:v>
                </c:pt>
              </c:strCache>
            </c:strRef>
          </c:cat>
          <c:val>
            <c:numRef>
              <c:f>Лист1!$D$2:$D$8</c:f>
              <c:numCache>
                <c:formatCode>0.00%</c:formatCode>
                <c:ptCount val="7"/>
                <c:pt idx="0">
                  <c:v>0.15679999999999999</c:v>
                </c:pt>
                <c:pt idx="1">
                  <c:v>0.1764</c:v>
                </c:pt>
                <c:pt idx="2">
                  <c:v>0.15679999999999999</c:v>
                </c:pt>
                <c:pt idx="3">
                  <c:v>0.19600000000000001</c:v>
                </c:pt>
                <c:pt idx="4">
                  <c:v>0.41170000000000001</c:v>
                </c:pt>
                <c:pt idx="5">
                  <c:v>0.27450000000000002</c:v>
                </c:pt>
                <c:pt idx="6">
                  <c:v>0.41170000000000001</c:v>
                </c:pt>
              </c:numCache>
            </c:numRef>
          </c:val>
        </c:ser>
        <c:dLbls>
          <c:showVal val="1"/>
        </c:dLbls>
        <c:gapWidth val="75"/>
        <c:shape val="cone"/>
        <c:axId val="86154240"/>
        <c:axId val="86168320"/>
        <c:axId val="0"/>
      </c:bar3DChart>
      <c:catAx>
        <c:axId val="86154240"/>
        <c:scaling>
          <c:orientation val="minMax"/>
        </c:scaling>
        <c:axPos val="l"/>
        <c:majorTickMark val="none"/>
        <c:tickLblPos val="nextTo"/>
        <c:crossAx val="86168320"/>
        <c:crosses val="autoZero"/>
        <c:auto val="1"/>
        <c:lblAlgn val="ctr"/>
        <c:lblOffset val="100"/>
      </c:catAx>
      <c:valAx>
        <c:axId val="86168320"/>
        <c:scaling>
          <c:orientation val="minMax"/>
        </c:scaling>
        <c:delete val="1"/>
        <c:axPos val="b"/>
        <c:numFmt formatCode="0.00%" sourceLinked="1"/>
        <c:majorTickMark val="none"/>
        <c:tickLblPos val="none"/>
        <c:crossAx val="861542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студенты</a:t>
            </a:r>
            <a:endParaRPr lang="ru-RU" dirty="0"/>
          </a:p>
        </c:rich>
      </c:tx>
      <c:layout>
        <c:manualLayout>
          <c:xMode val="edge"/>
          <c:yMode val="edge"/>
          <c:x val="0.53864833085275987"/>
          <c:y val="0.16199382245241575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Среди студентов факультетов 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1 год</c:v>
                </c:pt>
                <c:pt idx="1">
                  <c:v>менее 5 лет</c:v>
                </c:pt>
                <c:pt idx="2">
                  <c:v>от 5 до 10 лет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 formatCode="0.00%">
                  <c:v>0.69599999999999995</c:v>
                </c:pt>
                <c:pt idx="1">
                  <c:v>0.26</c:v>
                </c:pt>
                <c:pt idx="2" formatCode="0.00%">
                  <c:v>4.3999999999999997E-2</c:v>
                </c:pt>
              </c:numCache>
            </c:numRef>
          </c:val>
        </c:ser>
        <c:dLbls>
          <c:showVal val="1"/>
        </c:dLbls>
        <c:overlap val="-25"/>
        <c:axId val="70014080"/>
        <c:axId val="70043136"/>
      </c:barChart>
      <c:catAx>
        <c:axId val="70014080"/>
        <c:scaling>
          <c:orientation val="minMax"/>
        </c:scaling>
        <c:axPos val="l"/>
        <c:majorTickMark val="none"/>
        <c:tickLblPos val="nextTo"/>
        <c:crossAx val="70043136"/>
        <c:crosses val="autoZero"/>
        <c:auto val="1"/>
        <c:lblAlgn val="ctr"/>
        <c:lblOffset val="100"/>
      </c:catAx>
      <c:valAx>
        <c:axId val="70043136"/>
        <c:scaling>
          <c:orientation val="minMax"/>
        </c:scaling>
        <c:delete val="1"/>
        <c:axPos val="b"/>
        <c:numFmt formatCode="0.00%" sourceLinked="1"/>
        <c:majorTickMark val="none"/>
        <c:tickLblPos val="nextTo"/>
        <c:crossAx val="70014080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слушатели</a:t>
            </a:r>
            <a:r>
              <a:rPr lang="ru-RU" baseline="0" dirty="0" smtClean="0"/>
              <a:t> факультета </a:t>
            </a:r>
            <a:r>
              <a:rPr lang="ru-RU" dirty="0" err="1" smtClean="0"/>
              <a:t>Foundation</a:t>
            </a:r>
            <a:r>
              <a:rPr lang="ru-RU" dirty="0" smtClean="0"/>
              <a:t> 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Среди учащихся на отделении Foundation </c:v>
                </c:pt>
              </c:strCache>
            </c:strRef>
          </c:tx>
          <c:dLbls>
            <c:dLbl>
              <c:idx val="0"/>
              <c:layout>
                <c:manualLayout>
                  <c:x val="0.14336920799688616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менее 5 лет</c:v>
                </c:pt>
                <c:pt idx="1">
                  <c:v>менее 1 года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7.8000000000000014E-2</c:v>
                </c:pt>
                <c:pt idx="1">
                  <c:v>0.86200000000000065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73611136"/>
        <c:axId val="73612672"/>
        <c:axId val="0"/>
      </c:bar3DChart>
      <c:catAx>
        <c:axId val="73611136"/>
        <c:scaling>
          <c:orientation val="minMax"/>
        </c:scaling>
        <c:axPos val="l"/>
        <c:majorTickMark val="none"/>
        <c:tickLblPos val="nextTo"/>
        <c:crossAx val="73612672"/>
        <c:crosses val="autoZero"/>
        <c:auto val="1"/>
        <c:lblAlgn val="ctr"/>
        <c:lblOffset val="100"/>
      </c:catAx>
      <c:valAx>
        <c:axId val="73612672"/>
        <c:scaling>
          <c:orientation val="minMax"/>
        </c:scaling>
        <c:delete val="1"/>
        <c:axPos val="b"/>
        <c:numFmt formatCode="0.00%" sourceLinked="1"/>
        <c:majorTickMark val="none"/>
        <c:tickLblPos val="none"/>
        <c:crossAx val="7361113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title>
      <c:tx>
        <c:rich>
          <a:bodyPr/>
          <a:lstStyle/>
          <a:p>
            <a:pPr>
              <a:defRPr/>
            </a:pPr>
            <a:r>
              <a:rPr lang="ru-RU" dirty="0"/>
              <a:t>ППС</a:t>
            </a:r>
          </a:p>
        </c:rich>
      </c:tx>
      <c:layout>
        <c:manualLayout>
          <c:xMode val="edge"/>
          <c:yMode val="edge"/>
          <c:x val="0.56073557665388229"/>
          <c:y val="5.925884449919277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Удовлетворенность проживания в РК ППС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Полностью удовлетворен</c:v>
                </c:pt>
                <c:pt idx="1">
                  <c:v>Удовлетворен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0.875000000000002</c:v>
                </c:pt>
                <c:pt idx="1">
                  <c:v>0.125</c:v>
                </c:pt>
              </c:numCache>
            </c:numRef>
          </c:val>
        </c:ser>
        <c:dLbls>
          <c:showVal val="1"/>
        </c:dLbls>
        <c:shape val="cone"/>
        <c:axId val="74369664"/>
        <c:axId val="74371456"/>
        <c:axId val="0"/>
      </c:bar3DChart>
      <c:catAx>
        <c:axId val="74369664"/>
        <c:scaling>
          <c:orientation val="minMax"/>
        </c:scaling>
        <c:axPos val="b"/>
        <c:majorTickMark val="none"/>
        <c:tickLblPos val="nextTo"/>
        <c:crossAx val="74371456"/>
        <c:crosses val="autoZero"/>
        <c:auto val="1"/>
        <c:lblAlgn val="ctr"/>
        <c:lblOffset val="100"/>
      </c:catAx>
      <c:valAx>
        <c:axId val="74371456"/>
        <c:scaling>
          <c:orientation val="minMax"/>
        </c:scaling>
        <c:delete val="1"/>
        <c:axPos val="l"/>
        <c:numFmt formatCode="0.00%" sourceLinked="1"/>
        <c:majorTickMark val="none"/>
        <c:tickLblPos val="none"/>
        <c:crossAx val="74369664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студенты</a:t>
            </a:r>
            <a:endParaRPr lang="ru-RU" dirty="0"/>
          </a:p>
        </c:rich>
      </c:tx>
      <c:layout>
        <c:manualLayout>
          <c:xMode val="edge"/>
          <c:yMode val="edge"/>
          <c:x val="0.39695462284968236"/>
          <c:y val="9.0447710025083686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7.2727133901915778E-2"/>
                  <c:y val="-7.4853277262138307E-2"/>
                </c:manualLayout>
              </c:layout>
              <c:showVal val="1"/>
            </c:dLbl>
            <c:dLbl>
              <c:idx val="1"/>
              <c:layout>
                <c:manualLayout>
                  <c:x val="2.6262576131247339E-2"/>
                  <c:y val="-0.15282544107686574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полная удовлетворенность и удовлетворенность</c:v>
                </c:pt>
                <c:pt idx="1">
                  <c:v>неудовлетворенность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0.47800000000000031</c:v>
                </c:pt>
                <c:pt idx="1">
                  <c:v>4.3400000000000001E-2</c:v>
                </c:pt>
              </c:numCache>
            </c:numRef>
          </c:val>
        </c:ser>
        <c:dLbls>
          <c:showVal val="1"/>
        </c:dLbls>
        <c:gapWidth val="95"/>
        <c:gapDepth val="95"/>
        <c:shape val="pyramid"/>
        <c:axId val="66482560"/>
        <c:axId val="66484096"/>
        <c:axId val="0"/>
      </c:bar3DChart>
      <c:catAx>
        <c:axId val="66482560"/>
        <c:scaling>
          <c:orientation val="minMax"/>
        </c:scaling>
        <c:axPos val="b"/>
        <c:majorTickMark val="none"/>
        <c:tickLblPos val="nextTo"/>
        <c:crossAx val="66484096"/>
        <c:crosses val="autoZero"/>
        <c:auto val="1"/>
        <c:lblAlgn val="ctr"/>
        <c:lblOffset val="100"/>
      </c:catAx>
      <c:valAx>
        <c:axId val="66484096"/>
        <c:scaling>
          <c:orientation val="minMax"/>
        </c:scaling>
        <c:delete val="1"/>
        <c:axPos val="l"/>
        <c:numFmt formatCode="0.00%" sourceLinked="1"/>
        <c:majorTickMark val="none"/>
        <c:tickLblPos val="none"/>
        <c:crossAx val="66482560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слушатели </a:t>
            </a:r>
            <a:r>
              <a:rPr lang="en-US" dirty="0" smtClean="0"/>
              <a:t>Foundation </a:t>
            </a:r>
            <a:endParaRPr lang="en-US" dirty="0"/>
          </a:p>
        </c:rich>
      </c:tx>
      <c:layout>
        <c:manualLayout>
          <c:xMode val="edge"/>
          <c:yMode val="edge"/>
          <c:x val="0.40890961652321145"/>
          <c:y val="8.3856855423386002E-4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Foundation </c:v>
                </c:pt>
              </c:strCache>
            </c:strRef>
          </c:tx>
          <c:dLbls>
            <c:dLbl>
              <c:idx val="0"/>
              <c:layout>
                <c:manualLayout>
                  <c:x val="-3.1380487405292132E-2"/>
                  <c:y val="-9.7482603994386106E-3"/>
                </c:manualLayout>
              </c:layout>
              <c:showVal val="1"/>
            </c:dLbl>
            <c:dLbl>
              <c:idx val="1"/>
              <c:layout>
                <c:manualLayout>
                  <c:x val="2.8368595770890157E-2"/>
                  <c:y val="-3.333310003079594E-2"/>
                </c:manualLayout>
              </c:layout>
              <c:showVal val="1"/>
            </c:dLbl>
            <c:dLbl>
              <c:idx val="2"/>
              <c:layout>
                <c:manualLayout>
                  <c:x val="1.3238678026415419E-2"/>
                  <c:y val="-4.9999650046193944E-2"/>
                </c:manualLayout>
              </c:layout>
              <c:showVal val="1"/>
            </c:dLbl>
            <c:dLbl>
              <c:idx val="3"/>
              <c:layout>
                <c:manualLayout>
                  <c:x val="1.7021157462534103E-2"/>
                  <c:y val="-4.9999650046193944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полностью удовлетворен</c:v>
                </c:pt>
                <c:pt idx="1">
                  <c:v>удовлетворен</c:v>
                </c:pt>
                <c:pt idx="2">
                  <c:v>скорее неудовлетворен </c:v>
                </c:pt>
                <c:pt idx="3">
                  <c:v>не удовлетворен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0.64700000000000113</c:v>
                </c:pt>
                <c:pt idx="1">
                  <c:v>0.27450000000000002</c:v>
                </c:pt>
                <c:pt idx="2">
                  <c:v>1.9599999999999999E-2</c:v>
                </c:pt>
                <c:pt idx="3">
                  <c:v>1.9599999999999999E-2</c:v>
                </c:pt>
              </c:numCache>
            </c:numRef>
          </c:val>
        </c:ser>
        <c:dLbls>
          <c:showVal val="1"/>
        </c:dLbls>
        <c:shape val="cylinder"/>
        <c:axId val="80365440"/>
        <c:axId val="80366976"/>
        <c:axId val="0"/>
      </c:bar3DChart>
      <c:catAx>
        <c:axId val="80365440"/>
        <c:scaling>
          <c:orientation val="minMax"/>
        </c:scaling>
        <c:axPos val="b"/>
        <c:majorTickMark val="none"/>
        <c:tickLblPos val="nextTo"/>
        <c:crossAx val="80366976"/>
        <c:crosses val="autoZero"/>
        <c:auto val="1"/>
        <c:lblAlgn val="ctr"/>
        <c:lblOffset val="100"/>
      </c:catAx>
      <c:valAx>
        <c:axId val="80366976"/>
        <c:scaling>
          <c:orientation val="minMax"/>
        </c:scaling>
        <c:delete val="1"/>
        <c:axPos val="l"/>
        <c:numFmt formatCode="0.00%" sourceLinked="1"/>
        <c:tickLblPos val="none"/>
        <c:crossAx val="80365440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ППС </c:v>
                </c:pt>
              </c:strCache>
            </c:strRef>
          </c:tx>
          <c:explosion val="25"/>
          <c:dLbls>
            <c:showPercent val="1"/>
          </c:dLbls>
          <c:cat>
            <c:strRef>
              <c:f>Лист1!$A$2:$A$3</c:f>
              <c:strCache>
                <c:ptCount val="2"/>
                <c:pt idx="0">
                  <c:v>сразу появилось много друзей</c:v>
                </c:pt>
                <c:pt idx="1">
                  <c:v>прошло некоторое время, прежде чем они  нашли друзей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0.75000000000000056</c:v>
                </c:pt>
                <c:pt idx="1">
                  <c:v>0.25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802247602315734"/>
          <c:y val="0.26858673915760561"/>
          <c:w val="0.30991441176049755"/>
          <c:h val="0.41309336332958396"/>
        </c:manualLayout>
      </c:layout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tx>
        <c:rich>
          <a:bodyPr/>
          <a:lstStyle/>
          <a:p>
            <a:pPr>
              <a:defRPr/>
            </a:pPr>
            <a:r>
              <a:rPr lang="kk-KZ"/>
              <a:t>студенты</a:t>
            </a:r>
            <a:endParaRPr lang="ru-RU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появилось много друзей </c:v>
                </c:pt>
                <c:pt idx="1">
                  <c:v>нашли друзей через некоторое время </c:v>
                </c:pt>
                <c:pt idx="2">
                  <c:v>долго не могли найти друзей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0.52170000000000005</c:v>
                </c:pt>
                <c:pt idx="1">
                  <c:v>0.43470000000000031</c:v>
                </c:pt>
                <c:pt idx="2">
                  <c:v>4.3999999999999997E-2</c:v>
                </c:pt>
              </c:numCache>
            </c:numRef>
          </c:val>
        </c:ser>
        <c:dLbls>
          <c:showVal val="1"/>
        </c:dLbls>
        <c:shape val="cone"/>
        <c:axId val="80419456"/>
        <c:axId val="80425344"/>
        <c:axId val="0"/>
      </c:bar3DChart>
      <c:catAx>
        <c:axId val="80419456"/>
        <c:scaling>
          <c:orientation val="minMax"/>
        </c:scaling>
        <c:axPos val="l"/>
        <c:majorTickMark val="none"/>
        <c:tickLblPos val="nextTo"/>
        <c:crossAx val="80425344"/>
        <c:crosses val="autoZero"/>
        <c:auto val="1"/>
        <c:lblAlgn val="ctr"/>
        <c:lblOffset val="100"/>
      </c:catAx>
      <c:valAx>
        <c:axId val="80425344"/>
        <c:scaling>
          <c:orientation val="minMax"/>
        </c:scaling>
        <c:delete val="1"/>
        <c:axPos val="b"/>
        <c:numFmt formatCode="0.00%" sourceLinked="1"/>
        <c:tickLblPos val="none"/>
        <c:crossAx val="80419456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357298"/>
            <a:ext cx="771530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Итоги мониторинга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определению гражданской идентичности, адаптации  и интеграции </a:t>
            </a: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среди этнических казахов, </a:t>
            </a:r>
          </a:p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прибывших в Казахстан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из-за рубежа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(из числа ППС, сотрудников, студентов                         и слушателей СКГУ им. М.Козыбаева)</a:t>
            </a: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Материалы подготовлены кафедрой </a:t>
            </a:r>
          </a:p>
          <a:p>
            <a:pPr algn="r"/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“Ассамблея народа Казахстана”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3108" y="357166"/>
            <a:ext cx="57315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Вашему мнению, какие из указанных ниже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ценностей объединяют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казахстанцев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 варианта ответа)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42976" y="1214422"/>
          <a:ext cx="771530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571736" y="428604"/>
            <a:ext cx="44953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Вы считаете, существует ли в Казахстане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внутриказахское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единство?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828800" y="1828800"/>
          <a:ext cx="6529414" cy="3743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571604" y="428604"/>
            <a:ext cx="69294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какой мере, на Ваш взгляд, государством созданы условия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удовлетворения Ваших этнокультурных и языковых потребностей?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00166" y="1214422"/>
          <a:ext cx="7072362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786050" y="428604"/>
            <a:ext cx="40368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Кем Вы себя считаете в первую очередь?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285852" y="1071546"/>
          <a:ext cx="714380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428860" y="428604"/>
            <a:ext cx="51506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Насколько Вы гордитесь тем, что Вы –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казахстанец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428728" y="1214422"/>
          <a:ext cx="71438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28572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Знаете ли Вы или что-либо слышали об Ассамблее народа Казахстана?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357290" y="1214422"/>
          <a:ext cx="700092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40536" y="142852"/>
            <a:ext cx="82034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чем, по Вашему мнению, заключается деятельность Ассамблеи народа Казахстана?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630238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 можете выбрать несколько вариантов ответов)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42976" y="857232"/>
          <a:ext cx="764386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357290" y="714356"/>
            <a:ext cx="735811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26511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Укрепление и дальнейшее развитие гражданской идентичности и единства народа Казахстана является стратегическим направлением внутренней социальной и этнической политики РК.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Актуальными являются проблемы адаптации в новых условиях и идентификации себя гражданами РК, представителей казахского этноса, прибывших в Казахстан и ныне проживающих на территории  республики.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Весной текущего года кафедра АНК провела мониторинг среди студентов и ППС СКГУ, учащихся отделения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Foundation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вопросам их адаптации и гражданской идентичности, условий проживания в республике.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выявить уровень гражданской идентичности ППС, студентов и учащихся отделения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Foundation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вернувшихся на в РК.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исследования: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Выявить степень идентичности, респондентов, прибывших на ПМЖ в РК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Выявить отношение респондентов к условиям проживания в РК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Выявить мнение респондентов о деятельности АНК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гражданская идентичность и единство народа Казахстана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мнение и отношение ППС, студентов СКГУ им.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М.Козыбаева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учащихся отделения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Foundation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вопросам гражданской идентичности и единства народа Казахстана.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Выдвигаемая гипотеза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этнополитика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проводимая государством, формирует и укореняет гражданскую идентичность и патриотизм в стране.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00166" y="500042"/>
            <a:ext cx="72152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опросе приняли участи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82 респондента: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слушатели факультета 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Foundation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- 51  человек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(62%);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студенты 1-4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курсов всех факультетов в количестве 23 человек  (ИТФ – 5;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ИЯиЛ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5; ПФ – 7; ФЕСН – 2; ФИТ – 2; ФИЭП – 2)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(28%)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    ППС – 8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(10%).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71604" y="2000240"/>
          <a:ext cx="671517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3108" y="214290"/>
            <a:ext cx="5572100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давно Вы проживаете в Казахстане?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928662" y="642918"/>
          <a:ext cx="3500462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2071670" y="3500438"/>
          <a:ext cx="5286412" cy="30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929190" y="642918"/>
          <a:ext cx="421481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000232" y="571480"/>
            <a:ext cx="5715040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Насколько Вы удовлетворены своей жизнью в Казахстане?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00100" y="928670"/>
          <a:ext cx="4143404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071538" y="3357562"/>
          <a:ext cx="400052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714876" y="1500174"/>
          <a:ext cx="428628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357290" y="428604"/>
            <a:ext cx="7429552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 ли у Вас появилось друзей, после того, как Вы приехали в Казахстан?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71538" y="928670"/>
          <a:ext cx="5143536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3357554" y="2928934"/>
          <a:ext cx="5214974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00166" y="1071546"/>
          <a:ext cx="721523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57290" y="428604"/>
            <a:ext cx="7429552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 ли у Вас появилось друзей, после того, как Вы приехали в Казахстан?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928926" y="357166"/>
            <a:ext cx="4033092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Собираетесь ли Вы покинуть Казахстан?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000100" y="1000108"/>
          <a:ext cx="4000528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3929058" y="714357"/>
          <a:ext cx="4929222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071538" y="4000504"/>
          <a:ext cx="6357982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357554" y="357166"/>
            <a:ext cx="3125086" cy="3385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для Вас является Родиной?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71604" y="1285860"/>
          <a:ext cx="700092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228</TotalTime>
  <Words>514</Words>
  <Application>Microsoft Office PowerPoint</Application>
  <PresentationFormat>Экран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Кадырменова Айымгуль Сакеновна</dc:creator>
  <cp:lastModifiedBy>askadyrmenova</cp:lastModifiedBy>
  <cp:revision>29</cp:revision>
  <dcterms:created xsi:type="dcterms:W3CDTF">2017-04-19T05:28:17Z</dcterms:created>
  <dcterms:modified xsi:type="dcterms:W3CDTF">2017-04-20T03:54:53Z</dcterms:modified>
</cp:coreProperties>
</file>