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73" r:id="rId2"/>
    <p:sldId id="336" r:id="rId3"/>
    <p:sldId id="332" r:id="rId4"/>
    <p:sldId id="321" r:id="rId5"/>
    <p:sldId id="322" r:id="rId6"/>
    <p:sldId id="280" r:id="rId7"/>
    <p:sldId id="293" r:id="rId8"/>
    <p:sldId id="294" r:id="rId9"/>
    <p:sldId id="295" r:id="rId10"/>
    <p:sldId id="296" r:id="rId11"/>
    <p:sldId id="281" r:id="rId12"/>
    <p:sldId id="282" r:id="rId13"/>
    <p:sldId id="283" r:id="rId14"/>
    <p:sldId id="284" r:id="rId15"/>
    <p:sldId id="331" r:id="rId16"/>
    <p:sldId id="285" r:id="rId17"/>
    <p:sldId id="286" r:id="rId18"/>
    <p:sldId id="287" r:id="rId19"/>
    <p:sldId id="288" r:id="rId20"/>
    <p:sldId id="289" r:id="rId21"/>
    <p:sldId id="290" r:id="rId22"/>
    <p:sldId id="338" r:id="rId23"/>
    <p:sldId id="279" r:id="rId24"/>
    <p:sldId id="291" r:id="rId25"/>
    <p:sldId id="333" r:id="rId26"/>
    <p:sldId id="334" r:id="rId27"/>
    <p:sldId id="335" r:id="rId28"/>
    <p:sldId id="29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Распределение респондентов по курсам</a:t>
            </a:r>
          </a:p>
        </c:rich>
      </c:tx>
      <c:layout/>
    </c:title>
    <c:view3D>
      <c:rotX val="30"/>
      <c:rotY val="79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число респондентов по курсам</c:v>
                </c:pt>
              </c:strCache>
            </c:strRef>
          </c:tx>
          <c:explosion val="25"/>
          <c:dPt>
            <c:idx val="0"/>
            <c:explosion val="10"/>
          </c:dPt>
          <c:dLbls>
            <c:dLbl>
              <c:idx val="1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</c:dLbl>
            <c:spPr>
              <a:ln>
                <a:noFill/>
              </a:ln>
            </c:spPr>
            <c:showPercent val="1"/>
          </c:dLbls>
          <c:cat>
            <c:strRef>
              <c:f>Sheet1!$A$2:$A$5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28.3</c:v>
                </c:pt>
                <c:pt idx="2">
                  <c:v>22.66</c:v>
                </c:pt>
                <c:pt idx="3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2"/>
              <c:layout>
                <c:manualLayout>
                  <c:x val="1.6203703703703703E-2"/>
                  <c:y val="-4.3651106111736095E-2"/>
                </c:manualLayout>
              </c:layout>
              <c:showVal val="1"/>
            </c:dLbl>
            <c:dLbl>
              <c:idx val="3"/>
              <c:layout>
                <c:manualLayout>
                  <c:x val="1.1574074074074073E-2"/>
                  <c:y val="-1.5873015873015879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a) часто </c:v>
                </c:pt>
                <c:pt idx="1">
                  <c:v>b) редко </c:v>
                </c:pt>
                <c:pt idx="2">
                  <c:v>c) никогда </c:v>
                </c:pt>
                <c:pt idx="3">
                  <c:v>d) 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71.3</c:v>
                </c:pt>
                <c:pt idx="1">
                  <c:v>19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75"/>
        <c:shape val="pyramid"/>
        <c:axId val="78111872"/>
        <c:axId val="78154752"/>
        <c:axId val="0"/>
      </c:bar3DChart>
      <c:catAx>
        <c:axId val="78111872"/>
        <c:scaling>
          <c:orientation val="minMax"/>
        </c:scaling>
        <c:axPos val="b"/>
        <c:majorTickMark val="none"/>
        <c:tickLblPos val="nextTo"/>
        <c:crossAx val="78154752"/>
        <c:crosses val="autoZero"/>
        <c:auto val="1"/>
        <c:lblAlgn val="ctr"/>
        <c:lblOffset val="100"/>
      </c:catAx>
      <c:valAx>
        <c:axId val="78154752"/>
        <c:scaling>
          <c:orientation val="minMax"/>
        </c:scaling>
        <c:axPos val="l"/>
        <c:numFmt formatCode="General" sourceLinked="1"/>
        <c:majorTickMark val="none"/>
        <c:tickLblPos val="nextTo"/>
        <c:crossAx val="78111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057320327522051"/>
          <c:y val="0.35544849256368782"/>
          <c:w val="5.5273624235583421E-2"/>
          <c:h val="6.1549051995724795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9.2592592592593351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388888888888897E-2"/>
                  <c:y val="7.2750482331544484E-17"/>
                </c:manualLayout>
              </c:layout>
              <c:showVal val="1"/>
            </c:dLbl>
            <c:dLbl>
              <c:idx val="2"/>
              <c:layout>
                <c:manualLayout>
                  <c:x val="1.3888888888889015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518518518518549E-2"/>
                  <c:y val="-7.9365079365079794E-3"/>
                </c:manualLayout>
              </c:layout>
              <c:showVal val="1"/>
            </c:dLbl>
            <c:dLbl>
              <c:idx val="4"/>
              <c:layout>
                <c:manualLayout>
                  <c:x val="1.3888888888888926E-2"/>
                  <c:y val="7.9365079365079413E-3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a) да </c:v>
                </c:pt>
                <c:pt idx="1">
                  <c:v>b) не совсем </c:v>
                </c:pt>
                <c:pt idx="2">
                  <c:v>c) нет </c:v>
                </c:pt>
                <c:pt idx="3">
                  <c:v>d) затрудняюсь ответить </c:v>
                </c:pt>
                <c:pt idx="4">
                  <c:v>e) Другое (укажите)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66.66</c:v>
                </c:pt>
                <c:pt idx="1">
                  <c:v>20.329999999999988</c:v>
                </c:pt>
                <c:pt idx="2">
                  <c:v>4</c:v>
                </c:pt>
                <c:pt idx="3">
                  <c:v>4.33</c:v>
                </c:pt>
                <c:pt idx="4">
                  <c:v>4.6599999999999975</c:v>
                </c:pt>
              </c:numCache>
            </c:numRef>
          </c:val>
        </c:ser>
        <c:dLbls>
          <c:showVal val="1"/>
        </c:dLbls>
        <c:gapWidth val="75"/>
        <c:shape val="cylinder"/>
        <c:axId val="88185856"/>
        <c:axId val="78251136"/>
        <c:axId val="0"/>
      </c:bar3DChart>
      <c:catAx>
        <c:axId val="88185856"/>
        <c:scaling>
          <c:orientation val="minMax"/>
        </c:scaling>
        <c:axPos val="l"/>
        <c:majorTickMark val="none"/>
        <c:tickLblPos val="nextTo"/>
        <c:crossAx val="78251136"/>
        <c:crosses val="autoZero"/>
        <c:auto val="1"/>
        <c:lblAlgn val="ctr"/>
        <c:lblOffset val="100"/>
      </c:catAx>
      <c:valAx>
        <c:axId val="78251136"/>
        <c:scaling>
          <c:orientation val="minMax"/>
        </c:scaling>
        <c:axPos val="b"/>
        <c:numFmt formatCode="General" sourceLinked="1"/>
        <c:majorTickMark val="none"/>
        <c:tickLblPos val="nextTo"/>
        <c:crossAx val="88185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9150239896286079"/>
          <c:y val="0.13228850513043774"/>
          <c:w val="6.1205865984867103E-2"/>
          <c:h val="7.5003017634459143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a)         да </c:v>
                </c:pt>
                <c:pt idx="1">
                  <c:v>b)         нет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 </a:t>
            </a:r>
            <a:r>
              <a:rPr lang="ru-RU" dirty="0"/>
              <a:t>чем заключается деятельность АНК</a:t>
            </a:r>
          </a:p>
        </c:rich>
      </c:tx>
      <c:layout/>
    </c:title>
    <c:view3D>
      <c:rAngAx val="1"/>
    </c:view3D>
    <c:sideWall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sideWall>
    <c:backWall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В чем заключается деятельность АНК</c:v>
                </c:pt>
              </c:strCache>
            </c:strRef>
          </c:tx>
          <c:cat>
            <c:strRef>
              <c:f>Sheet1!$A$2:$A$15</c:f>
              <c:strCache>
                <c:ptCount val="14"/>
                <c:pt idx="0">
                  <c:v>а) консолидация общества </c:v>
                </c:pt>
                <c:pt idx="1">
                  <c:v>b) обеспечение стабильности и безопасности казахстанцев</c:v>
                </c:pt>
                <c:pt idx="2">
                  <c:v>с) продвижение государственного языка </c:v>
                </c:pt>
                <c:pt idx="3">
                  <c:v>d) укрепление казахстанской идентичности на принципах гражданства е)укрепление независимости республики Category 4</c:v>
                </c:pt>
                <c:pt idx="4">
                  <c:v>e) укрепление независимости республики </c:v>
                </c:pt>
                <c:pt idx="5">
                  <c:v>f) укрепление межэтнических отношений </c:v>
                </c:pt>
                <c:pt idx="6">
                  <c:v> g) защита интересов отдельных этносов </c:v>
                </c:pt>
                <c:pt idx="7">
                  <c:v>h) защита интересов казахов </c:v>
                </c:pt>
                <c:pt idx="8">
                  <c:v>i) недопущение конфликтов в стране </c:v>
                </c:pt>
                <c:pt idx="9">
                  <c:v>j) сохранение традиций, культур, языков этносов Казахстана </c:v>
                </c:pt>
                <c:pt idx="10">
                  <c:v>k) укрепление общественного согласия и национального единства </c:v>
                </c:pt>
                <c:pt idx="11">
                  <c:v>l) защита интересов всех этносов страны </c:v>
                </c:pt>
                <c:pt idx="12">
                  <c:v>m) сохранение общественного и межэтнического согласия  </c:v>
                </c:pt>
                <c:pt idx="13">
                  <c:v>n) озвучивание мнения народа 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31</c:v>
                </c:pt>
                <c:pt idx="1">
                  <c:v>24</c:v>
                </c:pt>
                <c:pt idx="2">
                  <c:v>12.66</c:v>
                </c:pt>
                <c:pt idx="3">
                  <c:v>16.66</c:v>
                </c:pt>
                <c:pt idx="4">
                  <c:v>13.66</c:v>
                </c:pt>
                <c:pt idx="5">
                  <c:v>47</c:v>
                </c:pt>
                <c:pt idx="6">
                  <c:v>16</c:v>
                </c:pt>
                <c:pt idx="7">
                  <c:v>6.33</c:v>
                </c:pt>
                <c:pt idx="8">
                  <c:v>19.329999999999988</c:v>
                </c:pt>
                <c:pt idx="9">
                  <c:v>46</c:v>
                </c:pt>
                <c:pt idx="10">
                  <c:v>31.66</c:v>
                </c:pt>
                <c:pt idx="11">
                  <c:v>24.66</c:v>
                </c:pt>
                <c:pt idx="12">
                  <c:v>31.330000000000005</c:v>
                </c:pt>
                <c:pt idx="13">
                  <c:v>7</c:v>
                </c:pt>
              </c:numCache>
            </c:numRef>
          </c:val>
        </c:ser>
        <c:dLbls>
          <c:showVal val="1"/>
        </c:dLbls>
        <c:shape val="cylinder"/>
        <c:axId val="78399360"/>
        <c:axId val="78400896"/>
        <c:axId val="0"/>
      </c:bar3DChart>
      <c:catAx>
        <c:axId val="78399360"/>
        <c:scaling>
          <c:orientation val="minMax"/>
        </c:scaling>
        <c:axPos val="l"/>
        <c:majorTickMark val="none"/>
        <c:tickLblPos val="nextTo"/>
        <c:crossAx val="78400896"/>
        <c:crosses val="autoZero"/>
        <c:auto val="1"/>
        <c:lblAlgn val="ctr"/>
        <c:lblOffset val="100"/>
        <c:tickMarkSkip val="14"/>
      </c:catAx>
      <c:valAx>
        <c:axId val="78400896"/>
        <c:scaling>
          <c:orientation val="minMax"/>
        </c:scaling>
        <c:delete val="1"/>
        <c:axPos val="b"/>
        <c:numFmt formatCode="General" sourceLinked="1"/>
        <c:tickLblPos val="none"/>
        <c:crossAx val="78399360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1"/>
              <c:layout>
                <c:manualLayout>
                  <c:x val="-2.0770874197029998E-3"/>
                  <c:y val="-5.1587301587301577E-2"/>
                </c:manualLayout>
              </c:layout>
              <c:showVal val="1"/>
            </c:dLbl>
            <c:dLbl>
              <c:idx val="2"/>
              <c:layout>
                <c:manualLayout>
                  <c:x val="-2.0770874197029998E-3"/>
                  <c:y val="-4.7619047619047623E-2"/>
                </c:manualLayout>
              </c:layout>
              <c:showVal val="1"/>
            </c:dLbl>
            <c:dLbl>
              <c:idx val="3"/>
              <c:layout>
                <c:manualLayout>
                  <c:x val="8.3083496788119767E-3"/>
                  <c:y val="-3.968253968253968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a) да </c:v>
                </c:pt>
                <c:pt idx="1">
                  <c:v>b) не совсем </c:v>
                </c:pt>
                <c:pt idx="2">
                  <c:v>c) нет </c:v>
                </c:pt>
                <c:pt idx="3">
                  <c:v>d) затрудняюсь ответить </c:v>
                </c:pt>
                <c:pt idx="4">
                  <c:v>e) Другое (укажите)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78.3</c:v>
                </c:pt>
                <c:pt idx="1">
                  <c:v>11</c:v>
                </c:pt>
                <c:pt idx="2">
                  <c:v>5.6599999999999975</c:v>
                </c:pt>
                <c:pt idx="3">
                  <c:v>4.33</c:v>
                </c:pt>
                <c:pt idx="4">
                  <c:v>0.33000000000000151</c:v>
                </c:pt>
              </c:numCache>
            </c:numRef>
          </c:val>
        </c:ser>
        <c:dLbls>
          <c:showVal val="1"/>
        </c:dLbls>
        <c:marker val="1"/>
        <c:axId val="78598912"/>
        <c:axId val="78600448"/>
      </c:lineChart>
      <c:catAx>
        <c:axId val="78598912"/>
        <c:scaling>
          <c:orientation val="minMax"/>
        </c:scaling>
        <c:axPos val="b"/>
        <c:majorTickMark val="none"/>
        <c:tickLblPos val="nextTo"/>
        <c:crossAx val="78600448"/>
        <c:crosses val="autoZero"/>
        <c:auto val="1"/>
        <c:lblAlgn val="ctr"/>
        <c:lblOffset val="100"/>
      </c:catAx>
      <c:valAx>
        <c:axId val="78600448"/>
        <c:scaling>
          <c:orientation val="minMax"/>
        </c:scaling>
        <c:delete val="1"/>
        <c:axPos val="l"/>
        <c:numFmt formatCode="General" sourceLinked="1"/>
        <c:tickLblPos val="none"/>
        <c:crossAx val="785989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891249583124949"/>
          <c:y val="0.3607060099950874"/>
          <c:w val="7.2972613229088934E-2"/>
          <c:h val="6.6307015589884166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a) да </c:v>
                </c:pt>
                <c:pt idx="1">
                  <c:v>b) не совсем </c:v>
                </c:pt>
                <c:pt idx="2">
                  <c:v>c) нет </c:v>
                </c:pt>
                <c:pt idx="3">
                  <c:v>d) затрудняюсь ответить </c:v>
                </c:pt>
                <c:pt idx="4">
                  <c:v>e) Другое (укажите)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79.66</c:v>
                </c:pt>
                <c:pt idx="1">
                  <c:v>11.33</c:v>
                </c:pt>
                <c:pt idx="2">
                  <c:v>4.6599999999999975</c:v>
                </c:pt>
                <c:pt idx="3">
                  <c:v>3</c:v>
                </c:pt>
                <c:pt idx="4">
                  <c:v>1.33</c:v>
                </c:pt>
              </c:numCache>
            </c:numRef>
          </c:val>
        </c:ser>
        <c:dLbls>
          <c:showVal val="1"/>
        </c:dLbls>
        <c:gapWidth val="95"/>
        <c:gapDepth val="95"/>
        <c:shape val="pyramid"/>
        <c:axId val="78628352"/>
        <c:axId val="78629888"/>
        <c:axId val="0"/>
      </c:bar3DChart>
      <c:catAx>
        <c:axId val="78628352"/>
        <c:scaling>
          <c:orientation val="minMax"/>
        </c:scaling>
        <c:axPos val="l"/>
        <c:majorTickMark val="none"/>
        <c:tickLblPos val="nextTo"/>
        <c:crossAx val="78629888"/>
        <c:crosses val="autoZero"/>
        <c:auto val="1"/>
        <c:lblAlgn val="ctr"/>
        <c:lblOffset val="100"/>
      </c:catAx>
      <c:valAx>
        <c:axId val="78629888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786283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6817843492934865"/>
          <c:y val="9.4622993635808048E-2"/>
          <c:w val="6.0572418233896745E-2"/>
          <c:h val="7.3793291543581094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1"/>
              <c:layout>
                <c:manualLayout>
                  <c:x val="2.5462962962962982E-2"/>
                  <c:y val="-5.9523809523809507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a) да </c:v>
                </c:pt>
                <c:pt idx="1">
                  <c:v>b) нет </c:v>
                </c:pt>
                <c:pt idx="2">
                  <c:v>c) затрудняюсь ответить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75.3</c:v>
                </c:pt>
                <c:pt idx="1">
                  <c:v>6.6599999999999975</c:v>
                </c:pt>
                <c:pt idx="2">
                  <c:v>18</c:v>
                </c:pt>
              </c:numCache>
            </c:numRef>
          </c:val>
        </c:ser>
        <c:dLbls>
          <c:showVal val="1"/>
        </c:dLbls>
        <c:gapWidth val="75"/>
        <c:shape val="cone"/>
        <c:axId val="87383040"/>
        <c:axId val="87384832"/>
        <c:axId val="0"/>
      </c:bar3DChart>
      <c:catAx>
        <c:axId val="87383040"/>
        <c:scaling>
          <c:orientation val="minMax"/>
        </c:scaling>
        <c:axPos val="b"/>
        <c:majorTickMark val="none"/>
        <c:tickLblPos val="nextTo"/>
        <c:crossAx val="87384832"/>
        <c:crosses val="autoZero"/>
        <c:auto val="1"/>
        <c:lblAlgn val="ctr"/>
        <c:lblOffset val="100"/>
      </c:catAx>
      <c:valAx>
        <c:axId val="87384832"/>
        <c:scaling>
          <c:orientation val="minMax"/>
        </c:scaling>
        <c:axPos val="l"/>
        <c:numFmt formatCode="General" sourceLinked="1"/>
        <c:majorTickMark val="none"/>
        <c:tickLblPos val="nextTo"/>
        <c:crossAx val="87383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4258931734054792"/>
          <c:y val="0.13854949228893618"/>
          <c:w val="6.1099134914191534E-2"/>
          <c:h val="6.2673754461671338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a) патриотические чувства казахстанцев усилились </c:v>
                </c:pt>
                <c:pt idx="1">
                  <c:v>b) патриотические чувства казахстанцев не изменились </c:v>
                </c:pt>
                <c:pt idx="2">
                  <c:v>c) патриотические чувства казахстанцев ослабли </c:v>
                </c:pt>
                <c:pt idx="3">
                  <c:v>d) 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</c:v>
                </c:pt>
                <c:pt idx="1">
                  <c:v>15.3</c:v>
                </c:pt>
                <c:pt idx="2">
                  <c:v>10</c:v>
                </c:pt>
                <c:pt idx="3">
                  <c:v>16.66</c:v>
                </c:pt>
              </c:numCache>
            </c:numRef>
          </c:val>
        </c:ser>
        <c:dLbls>
          <c:showVal val="1"/>
        </c:dLbls>
        <c:gapWidth val="75"/>
        <c:axId val="79332096"/>
        <c:axId val="79333632"/>
      </c:barChart>
      <c:catAx>
        <c:axId val="79332096"/>
        <c:scaling>
          <c:orientation val="minMax"/>
        </c:scaling>
        <c:axPos val="b"/>
        <c:majorTickMark val="none"/>
        <c:tickLblPos val="nextTo"/>
        <c:crossAx val="79333632"/>
        <c:crosses val="autoZero"/>
        <c:auto val="1"/>
        <c:lblAlgn val="ctr"/>
        <c:lblOffset val="100"/>
      </c:catAx>
      <c:valAx>
        <c:axId val="79333632"/>
        <c:scaling>
          <c:orientation val="minMax"/>
        </c:scaling>
        <c:axPos val="l"/>
        <c:numFmt formatCode="General" sourceLinked="1"/>
        <c:majorTickMark val="none"/>
        <c:tickLblPos val="nextTo"/>
        <c:crossAx val="79332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1508673750864595"/>
          <c:y val="8.9107368262172554E-2"/>
          <c:w val="5.740763232436371E-2"/>
          <c:h val="6.0657036749409962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1"/>
              <c:layout>
                <c:manualLayout>
                  <c:x val="4.6353486211024265E-3"/>
                  <c:y val="-4.5022082090499314E-2"/>
                </c:manualLayout>
              </c:layout>
              <c:showVal val="1"/>
            </c:dLbl>
            <c:dLbl>
              <c:idx val="3"/>
              <c:layout>
                <c:manualLayout>
                  <c:x val="4.6353486211024265E-3"/>
                  <c:y val="-4.5022082090499363E-2"/>
                </c:manualLayout>
              </c:layout>
              <c:showVal val="1"/>
            </c:dLbl>
            <c:dLbl>
              <c:idx val="4"/>
              <c:layout>
                <c:manualLayout>
                  <c:x val="-4.6353486211024265E-3"/>
                  <c:y val="-7.6537539553849024E-2"/>
                </c:manualLayout>
              </c:layout>
              <c:showVal val="1"/>
            </c:dLbl>
            <c:dLbl>
              <c:idx val="5"/>
              <c:layout>
                <c:manualLayout>
                  <c:x val="9.2706972422048547E-3"/>
                  <c:y val="-4.0519873881449411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a)</c:v>
                </c:pt>
                <c:pt idx="1">
                  <c:v>b)</c:v>
                </c:pt>
                <c:pt idx="2">
                  <c:v>c)</c:v>
                </c:pt>
                <c:pt idx="3">
                  <c:v>d)</c:v>
                </c:pt>
                <c:pt idx="4">
                  <c:v>e)</c:v>
                </c:pt>
                <c:pt idx="5">
                  <c:v>f)</c:v>
                </c:pt>
                <c:pt idx="6">
                  <c:v>g)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13.66</c:v>
                </c:pt>
                <c:pt idx="1">
                  <c:v>33</c:v>
                </c:pt>
                <c:pt idx="2">
                  <c:v>30</c:v>
                </c:pt>
                <c:pt idx="3">
                  <c:v>7.33</c:v>
                </c:pt>
                <c:pt idx="4">
                  <c:v>3.66</c:v>
                </c:pt>
                <c:pt idx="5">
                  <c:v>9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marker val="1"/>
        <c:axId val="79350016"/>
        <c:axId val="88739840"/>
      </c:lineChart>
      <c:catAx>
        <c:axId val="79350016"/>
        <c:scaling>
          <c:orientation val="minMax"/>
        </c:scaling>
        <c:axPos val="b"/>
        <c:majorTickMark val="none"/>
        <c:tickLblPos val="nextTo"/>
        <c:crossAx val="88739840"/>
        <c:crosses val="autoZero"/>
        <c:auto val="1"/>
        <c:lblAlgn val="ctr"/>
        <c:lblOffset val="100"/>
      </c:catAx>
      <c:valAx>
        <c:axId val="88739840"/>
        <c:scaling>
          <c:orientation val="minMax"/>
        </c:scaling>
        <c:delete val="1"/>
        <c:axPos val="l"/>
        <c:numFmt formatCode="General" sourceLinked="1"/>
        <c:tickLblPos val="none"/>
        <c:crossAx val="79350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0218639758810977"/>
          <c:y val="0.1222213667795853"/>
          <c:w val="7.6227718794745505E-2"/>
          <c:h val="9.8763088272348046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3.2323006090468794E-2"/>
                  <c:y val="-2.5038948379940743E-3"/>
                </c:manualLayout>
              </c:layout>
              <c:showVal val="1"/>
            </c:dLbl>
            <c:dLbl>
              <c:idx val="1"/>
              <c:layout>
                <c:manualLayout>
                  <c:x val="2.5858404872375031E-2"/>
                  <c:y val="-1.0015579351976243E-2"/>
                </c:manualLayout>
              </c:layout>
              <c:showVal val="1"/>
            </c:dLbl>
            <c:dLbl>
              <c:idx val="2"/>
              <c:layout>
                <c:manualLayout>
                  <c:x val="2.9090705481422049E-2"/>
                  <c:y val="1.0015579351976243E-2"/>
                </c:manualLayout>
              </c:layout>
              <c:showVal val="1"/>
            </c:dLbl>
            <c:dLbl>
              <c:idx val="3"/>
              <c:layout>
                <c:manualLayout>
                  <c:x val="2.1009953958804801E-2"/>
                  <c:y val="2.5038948379940743E-3"/>
                </c:manualLayout>
              </c:layout>
              <c:showVal val="1"/>
            </c:dLbl>
            <c:dLbl>
              <c:idx val="4"/>
              <c:layout>
                <c:manualLayout>
                  <c:x val="1.9393803654281335E-2"/>
                  <c:y val="-2.5038948379940743E-3"/>
                </c:manualLayout>
              </c:layout>
              <c:showVal val="1"/>
            </c:dLbl>
            <c:dLbl>
              <c:idx val="5"/>
              <c:layout>
                <c:manualLayout>
                  <c:x val="3.0706855785945411E-2"/>
                  <c:y val="2.5038948379940956E-3"/>
                </c:manualLayout>
              </c:layout>
              <c:showVal val="1"/>
            </c:dLbl>
            <c:dLbl>
              <c:idx val="6"/>
              <c:layout>
                <c:manualLayout>
                  <c:x val="1.4545352740710961E-2"/>
                  <c:y val="-2.5038948379940851E-3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41.33</c:v>
                </c:pt>
                <c:pt idx="1">
                  <c:v>32.660000000000011</c:v>
                </c:pt>
                <c:pt idx="2">
                  <c:v>10</c:v>
                </c:pt>
                <c:pt idx="3">
                  <c:v>1.33</c:v>
                </c:pt>
                <c:pt idx="4">
                  <c:v>1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dLbls>
          <c:showVal val="1"/>
        </c:dLbls>
        <c:gapWidth val="75"/>
        <c:shape val="cylinder"/>
        <c:axId val="88799104"/>
        <c:axId val="88800640"/>
        <c:axId val="0"/>
      </c:bar3DChart>
      <c:catAx>
        <c:axId val="88799104"/>
        <c:scaling>
          <c:orientation val="minMax"/>
        </c:scaling>
        <c:axPos val="l"/>
        <c:majorTickMark val="none"/>
        <c:tickLblPos val="nextTo"/>
        <c:crossAx val="88800640"/>
        <c:crosses val="autoZero"/>
        <c:auto val="1"/>
        <c:lblAlgn val="ctr"/>
        <c:lblOffset val="100"/>
      </c:catAx>
      <c:valAx>
        <c:axId val="88800640"/>
        <c:scaling>
          <c:orientation val="minMax"/>
        </c:scaling>
        <c:axPos val="b"/>
        <c:numFmt formatCode="General" sourceLinked="1"/>
        <c:majorTickMark val="none"/>
        <c:tickLblPos val="nextTo"/>
        <c:crossAx val="88799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9330437271169099"/>
          <c:y val="0.10552035702715813"/>
          <c:w val="5.7832588320563913E-2"/>
          <c:h val="8.5415010932842594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1"/>
              <c:layout>
                <c:manualLayout>
                  <c:x val="2.0833333333333412E-2"/>
                  <c:y val="-1.5873015873015879E-2"/>
                </c:manualLayout>
              </c:layout>
              <c:showVal val="1"/>
            </c:dLbl>
            <c:dLbl>
              <c:idx val="2"/>
              <c:layout>
                <c:manualLayout>
                  <c:x val="9.2592592592593247E-3"/>
                  <c:y val="-1.984126984126991E-2"/>
                </c:manualLayout>
              </c:layout>
              <c:showVal val="1"/>
            </c:dLbl>
            <c:dLbl>
              <c:idx val="3"/>
              <c:layout>
                <c:manualLayout>
                  <c:x val="1.3888888888888954E-2"/>
                  <c:y val="-1.5873015873015879E-2"/>
                </c:manualLayout>
              </c:layout>
              <c:showVal val="1"/>
            </c:dLbl>
            <c:dLbl>
              <c:idx val="4"/>
              <c:layout>
                <c:manualLayout>
                  <c:x val="6.9444444444444631E-3"/>
                  <c:y val="-1.5873015873015879E-2"/>
                </c:manualLayout>
              </c:layout>
              <c:showVal val="1"/>
            </c:dLbl>
            <c:dLbl>
              <c:idx val="5"/>
              <c:layout>
                <c:manualLayout>
                  <c:x val="4.6296296296296511E-3"/>
                  <c:y val="-1.984126984126991E-2"/>
                </c:manualLayout>
              </c:layout>
              <c:showVal val="1"/>
            </c:dLbl>
            <c:dLbl>
              <c:idx val="6"/>
              <c:layout>
                <c:manualLayout>
                  <c:x val="9.2592724179806768E-3"/>
                  <c:y val="-2.2457443024928227E-2"/>
                </c:manualLayout>
              </c:layout>
              <c:showVal val="1"/>
            </c:dLbl>
            <c:dLbl>
              <c:idx val="7"/>
              <c:layout>
                <c:manualLayout>
                  <c:x val="6.9444444444443929E-3"/>
                  <c:y val="-2.3809523809523812E-2"/>
                </c:manualLayout>
              </c:layout>
              <c:showVal val="1"/>
            </c:dLbl>
            <c:dLbl>
              <c:idx val="8"/>
              <c:layout>
                <c:manualLayout>
                  <c:x val="1.3771397955971598E-2"/>
                  <c:y val="-2.2457961475011352E-2"/>
                </c:manualLayout>
              </c:layout>
              <c:showVal val="1"/>
            </c:dLbl>
            <c:dLbl>
              <c:idx val="9"/>
              <c:layout>
                <c:manualLayout>
                  <c:x val="6.9444444444444631E-3"/>
                  <c:y val="-1.9841269841269986E-2"/>
                </c:manualLayout>
              </c:layout>
              <c:showVal val="1"/>
            </c:dLbl>
            <c:showVal val="1"/>
          </c:dLbls>
          <c:cat>
            <c:strRef>
              <c:f>Лист1!$A$2:$A$11</c:f>
              <c:strCache>
                <c:ptCount val="10"/>
                <c:pt idx="0">
                  <c:v>казахи</c:v>
                </c:pt>
                <c:pt idx="1">
                  <c:v>русские</c:v>
                </c:pt>
                <c:pt idx="2">
                  <c:v>украинцы</c:v>
                </c:pt>
                <c:pt idx="3">
                  <c:v>немцы</c:v>
                </c:pt>
                <c:pt idx="4">
                  <c:v>татары</c:v>
                </c:pt>
                <c:pt idx="5">
                  <c:v>поляки</c:v>
                </c:pt>
                <c:pt idx="6">
                  <c:v>азербайджаны</c:v>
                </c:pt>
                <c:pt idx="7">
                  <c:v>белоруси</c:v>
                </c:pt>
                <c:pt idx="8">
                  <c:v>узбеки</c:v>
                </c:pt>
                <c:pt idx="9">
                  <c:v>другие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71</c:v>
                </c:pt>
                <c:pt idx="1">
                  <c:v>20.8</c:v>
                </c:pt>
                <c:pt idx="2">
                  <c:v>2.1</c:v>
                </c:pt>
                <c:pt idx="3">
                  <c:v>1.7</c:v>
                </c:pt>
                <c:pt idx="4">
                  <c:v>1.4</c:v>
                </c:pt>
                <c:pt idx="5">
                  <c:v>0.70000000000000062</c:v>
                </c:pt>
                <c:pt idx="6">
                  <c:v>0.5</c:v>
                </c:pt>
                <c:pt idx="7">
                  <c:v>0.36000000000000032</c:v>
                </c:pt>
                <c:pt idx="8">
                  <c:v>0.36000000000000032</c:v>
                </c:pt>
                <c:pt idx="9">
                  <c:v>1.1000000000000001</c:v>
                </c:pt>
              </c:numCache>
            </c:numRef>
          </c:val>
        </c:ser>
        <c:dLbls>
          <c:showVal val="1"/>
        </c:dLbls>
        <c:gapWidth val="75"/>
        <c:shape val="box"/>
        <c:axId val="77195904"/>
        <c:axId val="81412480"/>
        <c:axId val="0"/>
      </c:bar3DChart>
      <c:catAx>
        <c:axId val="77195904"/>
        <c:scaling>
          <c:orientation val="minMax"/>
        </c:scaling>
        <c:axPos val="b"/>
        <c:majorTickMark val="none"/>
        <c:tickLblPos val="nextTo"/>
        <c:crossAx val="81412480"/>
        <c:crosses val="autoZero"/>
        <c:auto val="1"/>
        <c:lblAlgn val="ctr"/>
        <c:lblOffset val="100"/>
      </c:catAx>
      <c:valAx>
        <c:axId val="81412480"/>
        <c:scaling>
          <c:orientation val="minMax"/>
        </c:scaling>
        <c:axPos val="l"/>
        <c:numFmt formatCode="General" sourceLinked="1"/>
        <c:majorTickMark val="none"/>
        <c:tickLblPos val="nextTo"/>
        <c:crossAx val="77195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256226910884941"/>
          <c:y val="0.26077002280143424"/>
          <c:w val="7.9263478998009895E-2"/>
          <c:h val="7.7506213624246381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kk-KZ" dirty="0"/>
              <a:t>Количество респондентов по факультетам</a:t>
            </a:r>
            <a:endParaRPr lang="ru-RU" dirty="0"/>
          </a:p>
        </c:rich>
      </c:tx>
      <c:layout>
        <c:manualLayout>
          <c:xMode val="edge"/>
          <c:yMode val="edge"/>
          <c:x val="0.21608998062706253"/>
          <c:y val="2.384807156674831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респондентов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ФИЭП - 54</a:t>
                    </a:r>
                    <a:r>
                      <a:rPr lang="ru-RU" dirty="0"/>
                      <a:t>
18%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20806512999743548"/>
                  <c:y val="-2.80714165242383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ФЕСН - 54</a:t>
                    </a:r>
                    <a:r>
                      <a:rPr lang="ru-RU" dirty="0"/>
                      <a:t>
18%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7.1374182211551673E-2"/>
                  <c:y val="-0.1476699222044153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ПФ - 60</a:t>
                    </a:r>
                    <a:r>
                      <a:rPr lang="ru-RU" dirty="0"/>
                      <a:t>
</a:t>
                    </a:r>
                    <a:r>
                      <a:rPr lang="en-US" dirty="0" smtClean="0"/>
                      <a:t>20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.1386621650626802"/>
                  <c:y val="-0.154625638196246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ИТФ - 44</a:t>
                    </a:r>
                    <a:r>
                      <a:rPr lang="ru-RU" dirty="0"/>
                      <a:t>
1</a:t>
                    </a:r>
                    <a:r>
                      <a:rPr lang="kk-KZ" dirty="0"/>
                      <a:t>5</a:t>
                    </a:r>
                    <a:r>
                      <a:rPr lang="ru-RU" dirty="0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8925917995040911"/>
                  <c:y val="6.7287410744708523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ИЯиЛ - 48</a:t>
                    </a:r>
                    <a:r>
                      <a:rPr lang="ru-RU"/>
                      <a:t>
16%</a:t>
                    </a:r>
                  </a:p>
                </c:rich>
              </c:tx>
              <c:showCatName val="1"/>
              <c:showPercent val="1"/>
            </c:dLbl>
            <c:dLbl>
              <c:idx val="5"/>
              <c:layout>
                <c:manualLayout>
                  <c:x val="0.11118227889414091"/>
                  <c:y val="0.183832270725630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ФИТ - 40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ФИЭП</c:v>
                </c:pt>
                <c:pt idx="1">
                  <c:v>ФЕСН</c:v>
                </c:pt>
                <c:pt idx="2">
                  <c:v>ПФ</c:v>
                </c:pt>
                <c:pt idx="3">
                  <c:v>ИТФ</c:v>
                </c:pt>
                <c:pt idx="4">
                  <c:v>ИЯиЛ</c:v>
                </c:pt>
                <c:pt idx="5">
                  <c:v>ФИТ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0.18000000000000024</c:v>
                </c:pt>
                <c:pt idx="1">
                  <c:v>0.18000000000000024</c:v>
                </c:pt>
                <c:pt idx="2">
                  <c:v>0.2</c:v>
                </c:pt>
                <c:pt idx="3">
                  <c:v>0.15000000000000024</c:v>
                </c:pt>
                <c:pt idx="4">
                  <c:v>0.16000000000000014</c:v>
                </c:pt>
                <c:pt idx="5">
                  <c:v>0.14000000000000001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23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Считаете ли Вы себя патриотом Казахстана? 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ПФ-60</c:v>
                </c:pt>
                <c:pt idx="1">
                  <c:v>ИЯиЛ-48</c:v>
                </c:pt>
                <c:pt idx="2">
                  <c:v>ФИТ-40</c:v>
                </c:pt>
                <c:pt idx="3">
                  <c:v>ИТФ-44</c:v>
                </c:pt>
                <c:pt idx="4">
                  <c:v>ФЕСН-54</c:v>
                </c:pt>
                <c:pt idx="5">
                  <c:v>ФИЭП-54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0.93</c:v>
                </c:pt>
                <c:pt idx="1">
                  <c:v>0.88</c:v>
                </c:pt>
                <c:pt idx="2">
                  <c:v>0.88</c:v>
                </c:pt>
                <c:pt idx="3">
                  <c:v>0.84000000000000041</c:v>
                </c:pt>
                <c:pt idx="4">
                  <c:v>0.8</c:v>
                </c:pt>
                <c:pt idx="5">
                  <c:v>0.78</c:v>
                </c:pt>
              </c:numCache>
            </c:numRef>
          </c:val>
        </c:ser>
        <c:dLbls>
          <c:showVal val="1"/>
        </c:dLbls>
        <c:gapWidth val="75"/>
        <c:shape val="box"/>
        <c:axId val="88650112"/>
        <c:axId val="88651648"/>
        <c:axId val="0"/>
      </c:bar3DChart>
      <c:catAx>
        <c:axId val="88650112"/>
        <c:scaling>
          <c:orientation val="minMax"/>
        </c:scaling>
        <c:axPos val="b"/>
        <c:majorTickMark val="none"/>
        <c:tickLblPos val="nextTo"/>
        <c:crossAx val="88651648"/>
        <c:crosses val="autoZero"/>
        <c:auto val="1"/>
        <c:lblAlgn val="ctr"/>
        <c:lblOffset val="100"/>
      </c:catAx>
      <c:valAx>
        <c:axId val="88651648"/>
        <c:scaling>
          <c:orientation val="minMax"/>
        </c:scaling>
        <c:axPos val="l"/>
        <c:numFmt formatCode="0%" sourceLinked="1"/>
        <c:majorTickMark val="none"/>
        <c:tickLblPos val="nextTo"/>
        <c:crossAx val="8865011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Считаете ли Вы себя представителем ЕДИНОГО НАРОДА КАЗАХСТАНА? 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ПФ-60</c:v>
                </c:pt>
                <c:pt idx="1">
                  <c:v>ФИТ-40</c:v>
                </c:pt>
                <c:pt idx="2">
                  <c:v>ИТФ-44</c:v>
                </c:pt>
                <c:pt idx="3">
                  <c:v>ФЕСН-54</c:v>
                </c:pt>
                <c:pt idx="4">
                  <c:v>ИЯиЛ-48</c:v>
                </c:pt>
                <c:pt idx="5">
                  <c:v>ФИЭП-54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0.9</c:v>
                </c:pt>
                <c:pt idx="1">
                  <c:v>0.88</c:v>
                </c:pt>
                <c:pt idx="2">
                  <c:v>0.86000000000000043</c:v>
                </c:pt>
                <c:pt idx="3">
                  <c:v>0.85000000000000042</c:v>
                </c:pt>
                <c:pt idx="4">
                  <c:v>0.81</c:v>
                </c:pt>
                <c:pt idx="5">
                  <c:v>0.74000000000000044</c:v>
                </c:pt>
              </c:numCache>
            </c:numRef>
          </c:val>
        </c:ser>
        <c:dLbls>
          <c:showVal val="1"/>
        </c:dLbls>
        <c:gapWidth val="75"/>
        <c:shape val="cone"/>
        <c:axId val="89059712"/>
        <c:axId val="89061248"/>
        <c:axId val="0"/>
      </c:bar3DChart>
      <c:catAx>
        <c:axId val="89059712"/>
        <c:scaling>
          <c:orientation val="minMax"/>
        </c:scaling>
        <c:axPos val="b"/>
        <c:majorTickMark val="none"/>
        <c:tickLblPos val="nextTo"/>
        <c:crossAx val="89061248"/>
        <c:crosses val="autoZero"/>
        <c:auto val="1"/>
        <c:lblAlgn val="ctr"/>
        <c:lblOffset val="100"/>
      </c:catAx>
      <c:valAx>
        <c:axId val="89061248"/>
        <c:scaling>
          <c:orientation val="minMax"/>
        </c:scaling>
        <c:axPos val="l"/>
        <c:numFmt formatCode="0%" sourceLinked="1"/>
        <c:majorTickMark val="none"/>
        <c:tickLblPos val="nextTo"/>
        <c:crossAx val="8905971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Вашему мнению, быть казахстанцем означает: быть частью единого народа и гражданами общего государства – Республики Казахстан.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ФИЭП-54</c:v>
                </c:pt>
                <c:pt idx="1">
                  <c:v>ФИТ-40</c:v>
                </c:pt>
                <c:pt idx="2">
                  <c:v>ПФ-60</c:v>
                </c:pt>
                <c:pt idx="3">
                  <c:v>ФЕСН-54</c:v>
                </c:pt>
                <c:pt idx="4">
                  <c:v>ИЯиЛ-48</c:v>
                </c:pt>
                <c:pt idx="5">
                  <c:v>ИТФ-44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0.93</c:v>
                </c:pt>
                <c:pt idx="1">
                  <c:v>0.87000000000000011</c:v>
                </c:pt>
                <c:pt idx="2">
                  <c:v>0.82000000000000006</c:v>
                </c:pt>
                <c:pt idx="3">
                  <c:v>0.7400000000000001</c:v>
                </c:pt>
                <c:pt idx="4">
                  <c:v>0.67000000000000015</c:v>
                </c:pt>
                <c:pt idx="5">
                  <c:v>0.59</c:v>
                </c:pt>
              </c:numCache>
            </c:numRef>
          </c:val>
        </c:ser>
        <c:dLbls>
          <c:showVal val="1"/>
        </c:dLbls>
        <c:gapWidth val="75"/>
        <c:shape val="pyramid"/>
        <c:axId val="77905920"/>
        <c:axId val="77907456"/>
        <c:axId val="0"/>
      </c:bar3DChart>
      <c:catAx>
        <c:axId val="77905920"/>
        <c:scaling>
          <c:orientation val="minMax"/>
        </c:scaling>
        <c:axPos val="b"/>
        <c:majorTickMark val="none"/>
        <c:tickLblPos val="nextTo"/>
        <c:crossAx val="77907456"/>
        <c:crosses val="autoZero"/>
        <c:auto val="1"/>
        <c:lblAlgn val="ctr"/>
        <c:lblOffset val="100"/>
      </c:catAx>
      <c:valAx>
        <c:axId val="77907456"/>
        <c:scaling>
          <c:orientation val="minMax"/>
        </c:scaling>
        <c:axPos val="l"/>
        <c:numFmt formatCode="0%" sourceLinked="1"/>
        <c:majorTickMark val="none"/>
        <c:tickLblPos val="nextTo"/>
        <c:crossAx val="7790592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Вам приходилось или не приходилось испытывать гордость за нашу страну? И если приходилось, то часто или редко?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ПФ-60</c:v>
                </c:pt>
                <c:pt idx="1">
                  <c:v>ФИЭП-54</c:v>
                </c:pt>
                <c:pt idx="2">
                  <c:v>ИТФ-44</c:v>
                </c:pt>
                <c:pt idx="3">
                  <c:v>ИЯиЛ-48</c:v>
                </c:pt>
                <c:pt idx="4">
                  <c:v>ФЕСН-54</c:v>
                </c:pt>
                <c:pt idx="5">
                  <c:v>ФИТ-40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0.88</c:v>
                </c:pt>
                <c:pt idx="1">
                  <c:v>0.72000000000000042</c:v>
                </c:pt>
                <c:pt idx="2">
                  <c:v>0.7000000000000004</c:v>
                </c:pt>
                <c:pt idx="3">
                  <c:v>0.68</c:v>
                </c:pt>
                <c:pt idx="4">
                  <c:v>0.63000000000000045</c:v>
                </c:pt>
                <c:pt idx="5">
                  <c:v>0.60000000000000042</c:v>
                </c:pt>
              </c:numCache>
            </c:numRef>
          </c:val>
        </c:ser>
        <c:dLbls>
          <c:showVal val="1"/>
        </c:dLbls>
        <c:gapWidth val="75"/>
        <c:axId val="89414656"/>
        <c:axId val="89420544"/>
      </c:barChart>
      <c:catAx>
        <c:axId val="89414656"/>
        <c:scaling>
          <c:orientation val="minMax"/>
        </c:scaling>
        <c:axPos val="l"/>
        <c:majorTickMark val="none"/>
        <c:tickLblPos val="nextTo"/>
        <c:crossAx val="89420544"/>
        <c:crosses val="autoZero"/>
        <c:auto val="1"/>
        <c:lblAlgn val="ctr"/>
        <c:lblOffset val="100"/>
      </c:catAx>
      <c:valAx>
        <c:axId val="89420544"/>
        <c:scaling>
          <c:orientation val="minMax"/>
        </c:scaling>
        <c:axPos val="b"/>
        <c:numFmt formatCode="0%" sourceLinked="1"/>
        <c:majorTickMark val="none"/>
        <c:tickLblPos val="nextTo"/>
        <c:crossAx val="8941465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Связываете ли Вы свою судьбу и будущее с Казахстаном? 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ФИТ-40</c:v>
                </c:pt>
                <c:pt idx="1">
                  <c:v>ПФ-60</c:v>
                </c:pt>
                <c:pt idx="2">
                  <c:v>ИТФ-44</c:v>
                </c:pt>
                <c:pt idx="3">
                  <c:v>ИЯиЛ-48</c:v>
                </c:pt>
                <c:pt idx="4">
                  <c:v>ФЕСН-54</c:v>
                </c:pt>
                <c:pt idx="5">
                  <c:v>ФИЭП-54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0.8</c:v>
                </c:pt>
                <c:pt idx="1">
                  <c:v>0.8</c:v>
                </c:pt>
                <c:pt idx="2">
                  <c:v>0.79</c:v>
                </c:pt>
                <c:pt idx="3">
                  <c:v>0.75000000000000044</c:v>
                </c:pt>
                <c:pt idx="4">
                  <c:v>0.7000000000000004</c:v>
                </c:pt>
                <c:pt idx="5">
                  <c:v>0.68</c:v>
                </c:pt>
              </c:numCache>
            </c:numRef>
          </c:val>
        </c:ser>
        <c:dLbls>
          <c:showVal val="1"/>
        </c:dLbls>
        <c:gapWidth val="75"/>
        <c:shape val="cylinder"/>
        <c:axId val="77750272"/>
        <c:axId val="77970048"/>
        <c:axId val="0"/>
      </c:bar3DChart>
      <c:catAx>
        <c:axId val="77750272"/>
        <c:scaling>
          <c:orientation val="minMax"/>
        </c:scaling>
        <c:axPos val="b"/>
        <c:majorTickMark val="none"/>
        <c:tickLblPos val="nextTo"/>
        <c:crossAx val="77970048"/>
        <c:crosses val="autoZero"/>
        <c:auto val="1"/>
        <c:lblAlgn val="ctr"/>
        <c:lblOffset val="100"/>
      </c:catAx>
      <c:valAx>
        <c:axId val="77970048"/>
        <c:scaling>
          <c:orientation val="minMax"/>
        </c:scaling>
        <c:axPos val="l"/>
        <c:numFmt formatCode="0%" sourceLinked="1"/>
        <c:majorTickMark val="none"/>
        <c:tickLblPos val="nextTo"/>
        <c:crossAx val="7775027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3"/>
              <c:layout>
                <c:manualLayout>
                  <c:x val="4.3290142844001733E-2"/>
                  <c:y val="9.0045023147853703E-2"/>
                </c:manualLayout>
              </c:layout>
              <c:showPercent val="1"/>
            </c:dLbl>
            <c:dLbl>
              <c:idx val="4"/>
              <c:layout>
                <c:manualLayout>
                  <c:x val="1.2268380573764259E-2"/>
                  <c:y val="6.3070074750132987E-2"/>
                </c:manualLayout>
              </c:layout>
              <c:showPercent val="1"/>
            </c:dLbl>
            <c:showPercent val="1"/>
          </c:dLbls>
          <c:cat>
            <c:strRef>
              <c:f>Лист1!$A$2:$A$6</c:f>
              <c:strCache>
                <c:ptCount val="5"/>
                <c:pt idx="0">
                  <c:v>Россия-28</c:v>
                </c:pt>
                <c:pt idx="1">
                  <c:v>Китай-21</c:v>
                </c:pt>
                <c:pt idx="2">
                  <c:v>Азербайджан-5</c:v>
                </c:pt>
                <c:pt idx="3">
                  <c:v>Узбекистан-5</c:v>
                </c:pt>
                <c:pt idx="4">
                  <c:v>Монголия-1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0.49000000000000032</c:v>
                </c:pt>
                <c:pt idx="1">
                  <c:v>0.37000000000000033</c:v>
                </c:pt>
                <c:pt idx="2">
                  <c:v>9.0000000000000024E-2</c:v>
                </c:pt>
                <c:pt idx="3">
                  <c:v>7.0000000000000021E-2</c:v>
                </c:pt>
                <c:pt idx="4">
                  <c:v>2.0000000000000011E-2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1.9393803654281287E-2"/>
          <c:w val="1"/>
          <c:h val="7.6097009740168864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Респонденты по языку обучения</a:t>
            </a: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Респонденты по  языку обучения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казахский язык</c:v>
                </c:pt>
                <c:pt idx="1">
                  <c:v>русский язык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</c:v>
                </c:pt>
                <c:pt idx="1">
                  <c:v>56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23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варианты ответов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Лист1!$B$2:$B$8</c:f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в %</c:v>
                </c:pt>
              </c:strCache>
            </c:strRef>
          </c:tx>
          <c:dLbls>
            <c:dLbl>
              <c:idx val="0"/>
              <c:layout>
                <c:manualLayout>
                  <c:x val="1.7093897451690224E-2"/>
                  <c:y val="-1.5802358533118135E-2"/>
                </c:manualLayout>
              </c:layout>
              <c:showVal val="1"/>
            </c:dLbl>
            <c:dLbl>
              <c:idx val="1"/>
              <c:layout>
                <c:manualLayout>
                  <c:x val="1.0256338471014134E-2"/>
                  <c:y val="-5.135766523263392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2.370353779967704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3.1604717066236278E-2"/>
                </c:manualLayout>
              </c:layout>
              <c:showVal val="1"/>
            </c:dLbl>
            <c:dLbl>
              <c:idx val="4"/>
              <c:layout>
                <c:manualLayout>
                  <c:x val="3.4187794903380447E-3"/>
                  <c:y val="-2.3703537799677116E-2"/>
                </c:manualLayout>
              </c:layout>
              <c:showVal val="1"/>
            </c:dLbl>
            <c:dLbl>
              <c:idx val="5"/>
              <c:layout>
                <c:manualLayout>
                  <c:x val="-6.8375589806760903E-3"/>
                  <c:y val="-4.3456485966074702E-2"/>
                </c:manualLayout>
              </c:layout>
              <c:showVal val="1"/>
            </c:dLbl>
            <c:dLbl>
              <c:idx val="6"/>
              <c:layout>
                <c:manualLayout>
                  <c:x val="8.5469487258451118E-3"/>
                  <c:y val="-2.3703537799677151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37.690000000000012</c:v>
                </c:pt>
                <c:pt idx="1">
                  <c:v>5</c:v>
                </c:pt>
                <c:pt idx="2">
                  <c:v>2.2999999999999998</c:v>
                </c:pt>
                <c:pt idx="3">
                  <c:v>9.8000000000000007</c:v>
                </c:pt>
                <c:pt idx="4">
                  <c:v>5.38</c:v>
                </c:pt>
                <c:pt idx="5">
                  <c:v>22.3</c:v>
                </c:pt>
                <c:pt idx="6">
                  <c:v>17.3</c:v>
                </c:pt>
              </c:numCache>
            </c:numRef>
          </c:val>
        </c:ser>
        <c:dLbls>
          <c:showVal val="1"/>
        </c:dLbls>
        <c:gapWidth val="75"/>
        <c:shape val="box"/>
        <c:axId val="87905792"/>
        <c:axId val="87907328"/>
        <c:axId val="0"/>
      </c:bar3DChart>
      <c:catAx>
        <c:axId val="87905792"/>
        <c:scaling>
          <c:orientation val="minMax"/>
        </c:scaling>
        <c:axPos val="b"/>
        <c:majorTickMark val="none"/>
        <c:tickLblPos val="nextTo"/>
        <c:crossAx val="87907328"/>
        <c:crosses val="autoZero"/>
        <c:auto val="1"/>
        <c:lblAlgn val="ctr"/>
        <c:lblOffset val="100"/>
      </c:catAx>
      <c:valAx>
        <c:axId val="87907328"/>
        <c:scaling>
          <c:orientation val="minMax"/>
        </c:scaling>
        <c:axPos val="l"/>
        <c:numFmt formatCode="General" sourceLinked="1"/>
        <c:majorTickMark val="none"/>
        <c:tickLblPos val="nextTo"/>
        <c:crossAx val="8790579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7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4"/>
              <c:layout>
                <c:manualLayout>
                  <c:x val="1.8530657477211485E-2"/>
                  <c:y val="-3.968253968253968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a) всех </c:v>
                </c:pt>
                <c:pt idx="1">
                  <c:v>b) большинство </c:v>
                </c:pt>
                <c:pt idx="2">
                  <c:v>c) половину </c:v>
                </c:pt>
                <c:pt idx="3">
                  <c:v>d) меньшинство </c:v>
                </c:pt>
                <c:pt idx="4">
                  <c:v>e) никого </c:v>
                </c:pt>
                <c:pt idx="5">
                  <c:v>f) затрудняюсь ответить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18.66</c:v>
                </c:pt>
                <c:pt idx="1">
                  <c:v>47.660000000000011</c:v>
                </c:pt>
                <c:pt idx="2">
                  <c:v>16</c:v>
                </c:pt>
                <c:pt idx="3">
                  <c:v>9</c:v>
                </c:pt>
                <c:pt idx="4">
                  <c:v>0.66000000000000325</c:v>
                </c:pt>
                <c:pt idx="5">
                  <c:v>8</c:v>
                </c:pt>
              </c:numCache>
            </c:numRef>
          </c:val>
        </c:ser>
        <c:dLbls>
          <c:showVal val="1"/>
        </c:dLbls>
        <c:gapWidth val="75"/>
        <c:shape val="cone"/>
        <c:axId val="88181376"/>
        <c:axId val="88183168"/>
        <c:axId val="0"/>
      </c:bar3DChart>
      <c:catAx>
        <c:axId val="88181376"/>
        <c:scaling>
          <c:orientation val="minMax"/>
        </c:scaling>
        <c:axPos val="b"/>
        <c:majorTickMark val="none"/>
        <c:tickLblPos val="nextTo"/>
        <c:crossAx val="88183168"/>
        <c:crosses val="autoZero"/>
        <c:auto val="1"/>
        <c:lblAlgn val="ctr"/>
        <c:lblOffset val="100"/>
      </c:catAx>
      <c:valAx>
        <c:axId val="88183168"/>
        <c:scaling>
          <c:orientation val="minMax"/>
        </c:scaling>
        <c:axPos val="l"/>
        <c:numFmt formatCode="General" sourceLinked="1"/>
        <c:majorTickMark val="none"/>
        <c:tickLblPos val="nextTo"/>
        <c:crossAx val="88181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2675988587688458"/>
          <c:y val="7.5711888383674486E-2"/>
          <c:w val="5.6781086714735474E-2"/>
          <c:h val="6.1549051995724795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4.8047711756102314E-3"/>
                  <c:y val="-2.9223539753026582E-2"/>
                </c:manualLayout>
              </c:layout>
              <c:showVal val="1"/>
            </c:dLbl>
            <c:dLbl>
              <c:idx val="1"/>
              <c:layout>
                <c:manualLayout>
                  <c:x val="1.1574074074074073E-2"/>
                  <c:y val="-5.5555555555555455E-2"/>
                </c:manualLayout>
              </c:layout>
              <c:showVal val="1"/>
            </c:dLbl>
            <c:dLbl>
              <c:idx val="2"/>
              <c:layout>
                <c:manualLayout>
                  <c:x val="2.3148148148148147E-3"/>
                  <c:y val="-4.7619047619047623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a) да </c:v>
                </c:pt>
                <c:pt idx="1">
                  <c:v>b) нет </c:v>
                </c:pt>
                <c:pt idx="2">
                  <c:v>c) затрудняюсь ответить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</c:v>
                </c:pt>
                <c:pt idx="1">
                  <c:v>4.6599999999999975</c:v>
                </c:pt>
                <c:pt idx="2">
                  <c:v>10</c:v>
                </c:pt>
              </c:numCache>
            </c:numRef>
          </c:val>
        </c:ser>
        <c:dLbls>
          <c:showVal val="1"/>
        </c:dLbls>
        <c:gapWidth val="75"/>
        <c:shape val="cylinder"/>
        <c:axId val="77752576"/>
        <c:axId val="82946304"/>
        <c:axId val="77777984"/>
      </c:bar3DChart>
      <c:catAx>
        <c:axId val="77752576"/>
        <c:scaling>
          <c:orientation val="minMax"/>
        </c:scaling>
        <c:axPos val="b"/>
        <c:majorTickMark val="none"/>
        <c:tickLblPos val="nextTo"/>
        <c:crossAx val="82946304"/>
        <c:crosses val="autoZero"/>
        <c:auto val="1"/>
        <c:lblAlgn val="ctr"/>
        <c:lblOffset val="100"/>
      </c:catAx>
      <c:valAx>
        <c:axId val="82946304"/>
        <c:scaling>
          <c:orientation val="minMax"/>
        </c:scaling>
        <c:axPos val="l"/>
        <c:numFmt formatCode="General" sourceLinked="1"/>
        <c:majorTickMark val="none"/>
        <c:tickLblPos val="nextTo"/>
        <c:crossAx val="77752576"/>
        <c:crosses val="autoZero"/>
        <c:crossBetween val="between"/>
      </c:valAx>
      <c:serAx>
        <c:axId val="77777984"/>
        <c:scaling>
          <c:orientation val="minMax"/>
        </c:scaling>
        <c:delete val="1"/>
        <c:axPos val="b"/>
        <c:tickLblPos val="none"/>
        <c:crossAx val="82946304"/>
        <c:crosses val="autoZero"/>
      </c:serAx>
    </c:plotArea>
    <c:legend>
      <c:legendPos val="b"/>
      <c:layout>
        <c:manualLayout>
          <c:xMode val="edge"/>
          <c:yMode val="edge"/>
          <c:x val="0.66534516542915623"/>
          <c:y val="8.2537707762301335E-2"/>
          <c:w val="6.3300905541729763E-2"/>
          <c:h val="6.2673754461671338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2.0833333333333412E-2"/>
                  <c:y val="-2.3809523809523812E-2"/>
                </c:manualLayout>
              </c:layout>
              <c:showVal val="1"/>
            </c:dLbl>
            <c:dLbl>
              <c:idx val="1"/>
              <c:layout>
                <c:manualLayout>
                  <c:x val="1.8518518518518583E-2"/>
                  <c:y val="-7.5396825396825434E-2"/>
                </c:manualLayout>
              </c:layout>
              <c:showVal val="1"/>
            </c:dLbl>
            <c:dLbl>
              <c:idx val="2"/>
              <c:layout>
                <c:manualLayout>
                  <c:x val="1.1574074074074073E-2"/>
                  <c:y val="-4.7619047619047623E-2"/>
                </c:manualLayout>
              </c:layout>
              <c:showVal val="1"/>
            </c:dLbl>
            <c:dLbl>
              <c:idx val="3"/>
              <c:layout>
                <c:manualLayout>
                  <c:x val="1.1574074074074073E-2"/>
                  <c:y val="-4.7619047619047623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a)  да </c:v>
                </c:pt>
                <c:pt idx="1">
                  <c:v>b)  не совсем </c:v>
                </c:pt>
                <c:pt idx="2">
                  <c:v>c)  нет </c:v>
                </c:pt>
                <c:pt idx="3">
                  <c:v>d)  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</c:v>
                </c:pt>
                <c:pt idx="1">
                  <c:v>4.25</c:v>
                </c:pt>
                <c:pt idx="2">
                  <c:v>2.48</c:v>
                </c:pt>
                <c:pt idx="3">
                  <c:v>10</c:v>
                </c:pt>
              </c:numCache>
            </c:numRef>
          </c:val>
        </c:ser>
        <c:dLbls>
          <c:showVal val="1"/>
        </c:dLbls>
        <c:shape val="box"/>
        <c:axId val="78146944"/>
        <c:axId val="78152832"/>
        <c:axId val="0"/>
      </c:bar3DChart>
      <c:catAx>
        <c:axId val="78146944"/>
        <c:scaling>
          <c:orientation val="minMax"/>
        </c:scaling>
        <c:axPos val="b"/>
        <c:majorTickMark val="none"/>
        <c:tickLblPos val="nextTo"/>
        <c:crossAx val="78152832"/>
        <c:crosses val="autoZero"/>
        <c:auto val="1"/>
        <c:lblAlgn val="ctr"/>
        <c:lblOffset val="100"/>
      </c:catAx>
      <c:valAx>
        <c:axId val="781528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81469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6779739557137165"/>
          <c:y val="0.17262359049764853"/>
          <c:w val="6.0572418233896745E-2"/>
          <c:h val="6.6307015589884166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a) быть частью единого народа и гражданами общего государства – Республики Казахстан </c:v>
                </c:pt>
                <c:pt idx="1">
                  <c:v>b)  иметь казахстанское гражданство </c:v>
                </c:pt>
                <c:pt idx="2">
                  <c:v>c) проживать на территории Казахстана </c:v>
                </c:pt>
                <c:pt idx="3">
                  <c:v>d) затрудняюсь ответить </c:v>
                </c:pt>
                <c:pt idx="4">
                  <c:v>e) Другое (укажите)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77.3</c:v>
                </c:pt>
                <c:pt idx="1">
                  <c:v>16</c:v>
                </c:pt>
                <c:pt idx="2">
                  <c:v>6.6599999999999975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gapWidth val="75"/>
        <c:axId val="77729792"/>
        <c:axId val="77750656"/>
      </c:barChart>
      <c:catAx>
        <c:axId val="77729792"/>
        <c:scaling>
          <c:orientation val="minMax"/>
        </c:scaling>
        <c:axPos val="b"/>
        <c:majorTickMark val="none"/>
        <c:tickLblPos val="nextTo"/>
        <c:crossAx val="77750656"/>
        <c:crosses val="autoZero"/>
        <c:auto val="1"/>
        <c:lblAlgn val="ctr"/>
        <c:lblOffset val="100"/>
      </c:catAx>
      <c:valAx>
        <c:axId val="77750656"/>
        <c:scaling>
          <c:orientation val="minMax"/>
        </c:scaling>
        <c:axPos val="l"/>
        <c:numFmt formatCode="General" sourceLinked="1"/>
        <c:majorTickMark val="none"/>
        <c:tickLblPos val="nextTo"/>
        <c:crossAx val="77729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5423444105378303"/>
          <c:y val="8.3007508762268492E-2"/>
          <c:w val="5.6781086714735474E-2"/>
          <c:h val="5.7333363502866934E-2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3042" y="1857364"/>
            <a:ext cx="678661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Итоги мониторинга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по определению гражданской 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идентичности и патриотизма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среди студентов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 СКГУ им. М.Козыбаева</a:t>
            </a: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Материалы подготовлены кафедрой </a:t>
            </a:r>
          </a:p>
          <a:p>
            <a:pPr algn="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“Ассамблея народа Казахстана”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75724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Считаете ли Вы себя представителем ЕДИНОГО НАРОДА КАЗАХСТАНА?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42910" y="1500174"/>
          <a:ext cx="82868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757242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 Вашему мнению, быть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казахстанцем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означает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71538" y="1285860"/>
          <a:ext cx="785818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57238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Вам приходилось или не приходилось испытывать гордость за нашу страну? И если приходилось, то часто или редко?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57224" y="1500174"/>
          <a:ext cx="807249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6438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Согласны ли Вы с утверждением, что в Казахстане соблюдается равенство прав всех граждан независимо от расовой, этнической, религиозной и социальной принадлежности?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928802"/>
          <a:ext cx="820104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642918"/>
            <a:ext cx="75009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Знаете ли Вы или что-либо слышали об Ассамблее народа Казахстана?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00100" y="1643050"/>
          <a:ext cx="771530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4"/>
          <p:cNvGraphicFramePr/>
          <p:nvPr/>
        </p:nvGraphicFramePr>
        <p:xfrm>
          <a:off x="1828800" y="255814"/>
          <a:ext cx="5486400" cy="634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7867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Триединство языков (казахского, русского и английского) – это принцип успешности гражданина Республики Казахстан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85786" y="1428736"/>
          <a:ext cx="814393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2000240"/>
          <a:ext cx="828680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5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Согласны ли Вы с проводимой государством языковой политикой,</a:t>
            </a:r>
            <a:r>
              <a:rPr kumimoji="0" lang="kk-KZ" sz="25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выраженной формулой: изучение КАЗАХСКОГО языка как государственного, РУССКОГО как языка Межнационального Общения и АНГЛИЙСКОГО как языка успешной</a:t>
            </a:r>
            <a:r>
              <a:rPr kumimoji="0" lang="kk-KZ" sz="25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интеграции в глобальную экономику?</a:t>
            </a:r>
            <a:endParaRPr kumimoji="0" lang="ru-RU" sz="25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77867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Связываете ли Вы свою судьбу и будущее с Казахстаном?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85786" y="1285860"/>
          <a:ext cx="821537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764386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Как Вы считаете, изменились ли за последнее время патриотические чувства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казахстанцев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42976" y="1500174"/>
          <a:ext cx="777241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642918"/>
            <a:ext cx="742955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Укрепление и дальнейшее развитие гражданской идентичности и единства народа Казахстана является стратегическим направлением внутренней социальной и этнической политики РК.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стране выросло новое поколение. Отношение молодежи к Родине, ощущение себя патриотами и осознание себя гражданами Республики Казахстан – эти проблемы всегда являются актуальными.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Осенью этого года кафедра АНК провела мониторинг среди студентов СКГУ по вопросам гражданской идентичности и единства народа Казахстана.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выявить уровень гражданской идентичности и патриотизма в студенческой среде.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исследования: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 понятие «патриотизм» и отнесение себя к патриотам  студентов СКГУ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им.М.Козыбаева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Выявить отношение студентов к государственной политике и стратегии РК на современном этапе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Выявить мнение студентов о деятельности АНК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гражданская идентичность и единство народа Казахстана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мнение и отношение студентов СКГУ им.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М.Козыбаева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вопросам гражданской идентичности и единства народа Казахстана.</a:t>
            </a:r>
          </a:p>
          <a:p>
            <a:pPr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Выдвигаемая гипотеза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этнополитика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проводимая государством, формирует и укореняет гражданскую идентичность и патриотизм в молодежной среде.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14290"/>
            <a:ext cx="77153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Какое место в мире, по вашему мнению, занимает сейчас Казахстан?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928662" y="1214422"/>
          <a:ext cx="7694209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214414" y="4857760"/>
            <a:ext cx="46434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 из 10 самых развитых стран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 из 30 самых развитых стран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страна среднего уровня развития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страна с уровнем развития ниже среднего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 из отсталых стран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затрудняюсь ответить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Другое (укажите)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85728"/>
            <a:ext cx="72866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Какой будет, на Ваш взгляд, наша страна через 50 лет?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71538" y="1285860"/>
          <a:ext cx="7715304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357290" y="4714884"/>
            <a:ext cx="72152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Казахстан будет среди 10 наиболее богатых и развитых стран мира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Казахстан будет среди 30 наиболее богатых и развитых стран мира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Казахстан останется на том же уровне развития, как и сейчас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Казахстан будет бедной и отсталой страной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Казахстан ждет неминуемый распад и гибель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Затрудняюсь ответить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Другое (укажите)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752757"/>
            <a:ext cx="757239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результате проведенного опроса был выявлен достаточно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высокий уровень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гражданской идентичности и патриотизма в студенческой среде.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Исследование показало реальное отношение студентов к государственной политике и стратегии РК на современном этапе.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целом,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молодое поколение осознает себя патриотами и гражданами единой страны – Республики Казахстан.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Студенты в большинстве своем имеют не только представления, но и прочные знания  о проводимой правительством и Президентом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этнополитики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деятельности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Дальнейшая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– продолжать работу среди студентов университета по укреплению и развитию гражданской идентичности и единства в учебно-воспитательном процессе и научно-исследовательской деятельности.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000100" y="500042"/>
          <a:ext cx="792961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00166" y="714356"/>
          <a:ext cx="707236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214414" y="214290"/>
            <a:ext cx="75724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Патриотами считают себя от 78 до 93% студентов, принявших участие в опросе.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357290" y="785794"/>
          <a:ext cx="750099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42976" y="214290"/>
            <a:ext cx="70723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34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же от 70% до 90%  студентов считают себя представителями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ЕДИНОГО НАРОДА КАЗАХСТАНА?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285852" y="142852"/>
          <a:ext cx="728667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226289" y="84406"/>
          <a:ext cx="735811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285852" y="214290"/>
          <a:ext cx="71438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/>
          <p:nvPr/>
        </p:nvGraphicFramePr>
        <p:xfrm>
          <a:off x="1428728" y="642918"/>
          <a:ext cx="692948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14480" y="5643578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опросе приняли участи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студенты 1-4 курсов всех факультетов.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142976" y="571480"/>
            <a:ext cx="207167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	авары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	австрийцы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	азербайджанцы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- 20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	армяне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- 7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	башкиры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	белорусы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	болгары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	греки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	грузины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	дунгане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	ингуши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	иранцы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	казахи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- 3068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	карачаевцы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	киргизы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	китайцы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	курды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	латыши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	литовцы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	марийцы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	мордвины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	немцы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- 75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	поляки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- 30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24	русские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- 898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	таджики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- 4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	татары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- 61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	турки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	узбеки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	уйгуры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- 4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	украинцы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- 91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	чеченцы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2"/>
              <a:tabLst>
                <a:tab pos="3619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чуваши 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- 3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1950" algn="l"/>
              </a:tabLst>
            </a:pPr>
            <a:r>
              <a:rPr lang="kk-K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 – 4320 человек</a:t>
            </a: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071802" y="857232"/>
          <a:ext cx="5572164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8794" y="214290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Национальный состав студентов СКГУ им. М. Козыбаева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86116" y="5072074"/>
            <a:ext cx="52864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1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Выборка составила 300 человек. Это 10% от всего количества студентов очного отделения. В университете в целом обучается 4320 студентов, из 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бакалавриат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составляет - 300 студентов.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1071538" y="500042"/>
            <a:ext cx="77867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Иностранные граждане, обучающиеся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СКГУ им.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Козыбаева – 59</a:t>
            </a:r>
            <a:r>
              <a:rPr kumimoji="0" lang="kk-KZ" sz="25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</a:t>
            </a:r>
            <a:endParaRPr kumimoji="0" lang="en-US" sz="25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71604" y="5572140"/>
            <a:ext cx="71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1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 опросе принимали студенты разных национальностей. В СКГУ на сегодняшний день обучаются студенты 32 национальностей, а также 113 студентов из 5 стран: России, Узбекистана, Азербайджана, Монголии, Китая.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28728" y="1571612"/>
          <a:ext cx="7000924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214414" y="500042"/>
          <a:ext cx="742955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8728" y="5715016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выборке, студенты, обучающиеся на казахском языке, составляют-132 человека, на русском языке – 168.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85786" y="214290"/>
            <a:ext cx="821537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Что, по Вашему мнению, значит - «быть патриотом»?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57224" y="785794"/>
          <a:ext cx="785818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71538" y="4357694"/>
            <a:ext cx="80724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Варианты ответов: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любить свою страну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считать, что твоя страна - лучше, чем другие страны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считать, что у твоей страны нет недостатков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защищать свою страну от любых нападок и обвинений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говорить о своей стране правду, какой бы горькой она ни была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работать/действовать во благо/для процветания страны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стремиться к изменению положения дел в стране для того, чтобы обеспечить ей достойное будущее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14290"/>
            <a:ext cx="76438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 Вашей точки зрения, какую часть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казахстанцев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можно назвать патриотами – всех,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большинство,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половину, меньшинство или никого?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00100" y="1785926"/>
          <a:ext cx="785818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714356"/>
            <a:ext cx="627845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Считаете ли Вы себя патриотом Казахстана?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42976" y="1428736"/>
          <a:ext cx="757242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441</TotalTime>
  <Words>824</Words>
  <Application>Microsoft Office PowerPoint</Application>
  <PresentationFormat>Экран (4:3)</PresentationFormat>
  <Paragraphs>164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«Ядросыз дүние жүзі – Н. Назарбаевтің  сыртқы саясатының бренді»</dc:title>
  <dc:creator>Кадырменова Айымгуль Сакеновна</dc:creator>
  <cp:lastModifiedBy>lagrivennoj</cp:lastModifiedBy>
  <cp:revision>57</cp:revision>
  <dcterms:created xsi:type="dcterms:W3CDTF">2016-12-20T10:17:20Z</dcterms:created>
  <dcterms:modified xsi:type="dcterms:W3CDTF">2016-12-28T06:34:22Z</dcterms:modified>
</cp:coreProperties>
</file>