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80" r:id="rId3"/>
    <p:sldId id="281" r:id="rId4"/>
    <p:sldId id="258" r:id="rId5"/>
    <p:sldId id="260" r:id="rId6"/>
    <p:sldId id="286" r:id="rId7"/>
    <p:sldId id="270" r:id="rId8"/>
    <p:sldId id="272" r:id="rId9"/>
    <p:sldId id="262" r:id="rId10"/>
    <p:sldId id="264" r:id="rId11"/>
    <p:sldId id="261" r:id="rId12"/>
    <p:sldId id="265" r:id="rId13"/>
    <p:sldId id="259" r:id="rId14"/>
    <p:sldId id="284" r:id="rId15"/>
    <p:sldId id="268" r:id="rId16"/>
    <p:sldId id="285" r:id="rId17"/>
    <p:sldId id="273" r:id="rId18"/>
    <p:sldId id="269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53" autoAdjust="0"/>
    <p:restoredTop sz="94660"/>
  </p:normalViewPr>
  <p:slideViewPr>
    <p:cSldViewPr>
      <p:cViewPr>
        <p:scale>
          <a:sx n="76" d="100"/>
          <a:sy n="76" d="100"/>
        </p:scale>
        <p:origin x="-432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C12A8-4505-43E2-9C8D-45DC77AB7DB9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D9F66-9EB5-410A-AAA4-140A9F9F5A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3718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70C24-FCE1-4A51-BAAD-6053BC0008C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6469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70C24-FCE1-4A51-BAAD-6053BC0008C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2155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D9F66-9EB5-410A-AAA4-140A9F9F5A7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0694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D9F66-9EB5-410A-AAA4-140A9F9F5A7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0694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D9F66-9EB5-410A-AAA4-140A9F9F5A79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2525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2134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1316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720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5600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637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7255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5693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5520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9535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787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2124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805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testcenter.k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ЕДИНОЕ НАЦИОНАЛЬНОЕ ТЕСТИРОВАНИЕ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3573016"/>
            <a:ext cx="7560840" cy="1752600"/>
          </a:xfrm>
        </p:spPr>
        <p:txBody>
          <a:bodyPr>
            <a:noAutofit/>
          </a:bodyPr>
          <a:lstStyle/>
          <a:p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выпускников организаций среднего образования прошлых лет, технического и профессионального или </a:t>
            </a:r>
            <a:r>
              <a:rPr lang="ru-RU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послесреднего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75856" y="6093296"/>
            <a:ext cx="230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-Султан, 2020 год</a:t>
            </a:r>
          </a:p>
        </p:txBody>
      </p:sp>
    </p:spTree>
    <p:extLst>
      <p:ext uri="{BB962C8B-B14F-4D97-AF65-F5344CB8AC3E}">
        <p14:creationId xmlns:p14="http://schemas.microsoft.com/office/powerpoint/2010/main" xmlns="" val="542684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6408" y="1052736"/>
            <a:ext cx="7385992" cy="5183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ЕНТ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6408" y="1052736"/>
            <a:ext cx="7571184" cy="10367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поступающих на полный срок обучения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86408" y="2201456"/>
            <a:ext cx="3425552" cy="20105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предметы:</a:t>
            </a:r>
          </a:p>
          <a:p>
            <a:pPr marL="342900" indent="-342900">
              <a:buAutoNum type="arabicPeriod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Математическая грамотность;</a:t>
            </a:r>
          </a:p>
          <a:p>
            <a:pPr marL="342900" indent="-342900">
              <a:buAutoNum type="arabicPeriod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Казахстан;</a:t>
            </a:r>
          </a:p>
          <a:p>
            <a:pPr marL="342900" indent="-342900">
              <a:buAutoNum type="arabicPeriod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Грамотность чтения.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Предлагается выбрать один правильный ответ из пяти предложенных. Количество тестовых заданий по каждому предмету - 20.</a:t>
            </a:r>
          </a:p>
        </p:txBody>
      </p:sp>
      <p:sp>
        <p:nvSpPr>
          <p:cNvPr id="6" name="Плюс 5"/>
          <p:cNvSpPr/>
          <p:nvPr/>
        </p:nvSpPr>
        <p:spPr>
          <a:xfrm>
            <a:off x="4253086" y="3005826"/>
            <a:ext cx="452636" cy="396044"/>
          </a:xfrm>
          <a:prstGeom prst="mathPl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747592" y="2195736"/>
            <a:ext cx="3466678" cy="20162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 профильных предмета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1 по 20 предлагается выбрать один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правильный ответ из пяти предложенных, с 21 по 30 предлагается выбрать один или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 правильных ответов.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тестовых заданий по каждому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профильному предмету - 30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6409" y="1630569"/>
            <a:ext cx="7385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желанию на казахском или русском или английском* языке                                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40345" y="4284298"/>
            <a:ext cx="67839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желанию, имеющие международные сертификаты, подтверждающие владение английским языком, не менее: IELTS - 6.0, TOEFL ITP не менее - 310 баллов, TOEFL IBT - 79 баллов освобождаются от сдачи профильного предмета «Иностранный язык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(английский)».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86575" y="4298052"/>
            <a:ext cx="885825" cy="828675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6498627" y="5318008"/>
            <a:ext cx="23688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тестирования - 3 часа 50 минут.</a:t>
            </a: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70177" y="5067268"/>
            <a:ext cx="977280" cy="105872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4133" y="5219998"/>
            <a:ext cx="976294" cy="900835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1700427" y="5102257"/>
            <a:ext cx="371945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Выбравшие творческие группы</a:t>
            </a:r>
          </a:p>
          <a:p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программ сдают только </a:t>
            </a:r>
            <a:r>
              <a:rPr lang="ru-RU" sz="1600" b="1" i="1" dirty="0"/>
              <a:t>грамотность чтения</a:t>
            </a:r>
            <a:r>
              <a:rPr lang="en-US" sz="1600" b="1" i="1" dirty="0"/>
              <a:t> </a:t>
            </a:r>
            <a:r>
              <a:rPr lang="ru-RU" sz="1600" b="1" i="1" dirty="0"/>
              <a:t>и историю Казахстана.</a:t>
            </a:r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23478" y="6166446"/>
            <a:ext cx="89644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 *сдающие ЕНТ на английском языке по желанию выбирают язык сдачи истории Казахстана: казахский или русский.</a:t>
            </a:r>
          </a:p>
        </p:txBody>
      </p:sp>
    </p:spTree>
    <p:extLst>
      <p:ext uri="{BB962C8B-B14F-4D97-AF65-F5344CB8AC3E}">
        <p14:creationId xmlns:p14="http://schemas.microsoft.com/office/powerpoint/2010/main" xmlns="" val="3478888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03772" y="5505975"/>
            <a:ext cx="976294" cy="90083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86408" y="1052736"/>
            <a:ext cx="7385992" cy="5183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ЕНТ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6408" y="1052736"/>
            <a:ext cx="7571184" cy="1036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поступающих на сокращенный срок обучения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86408" y="2201456"/>
            <a:ext cx="3209528" cy="20162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Общепрофессиональная дисциплина</a:t>
            </a: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Предлагается выбрать один правильный ответ из пяти предложенных. Количество тестовых заданий дисциплине - 20.</a:t>
            </a:r>
          </a:p>
        </p:txBody>
      </p:sp>
      <p:sp>
        <p:nvSpPr>
          <p:cNvPr id="6" name="Плюс 5"/>
          <p:cNvSpPr/>
          <p:nvPr/>
        </p:nvSpPr>
        <p:spPr>
          <a:xfrm>
            <a:off x="4140500" y="3005826"/>
            <a:ext cx="452636" cy="396044"/>
          </a:xfrm>
          <a:prstGeom prst="mathPl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737700" y="2195736"/>
            <a:ext cx="3466678" cy="20162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Специальная дисциплина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1 по 20 предлагается выбрать один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правильный ответ из пяти предложенных;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Тестовые задания с 21 по 30 требуют выбора одного или несколько (не более 6)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правильных ответов, тестовые задания с 31 по 40 ситуационные тестовые задания с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выбором одного правильного ответа.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07704" y="1630569"/>
            <a:ext cx="6986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желанию на казахском или русском языках                                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600045" y="5588901"/>
            <a:ext cx="23945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тестирования - 1 час 40 минут.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40344" y="4284298"/>
            <a:ext cx="68099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желанию, имеющие международные сертификаты, подтверждающие владение английским языком, не менее: IELTS - 6.0, TOEFL ITP не менее - 310 баллов, TOEFL IBT - 79 баллов освобождаются от сдачи специальной дисциплины «Иностранный язык (английский)».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1767" y="4347013"/>
            <a:ext cx="885825" cy="82867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344" y="5373458"/>
            <a:ext cx="975445" cy="1054699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5680066" y="5373458"/>
            <a:ext cx="31578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Выбравшие творческие</a:t>
            </a: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программы сдают только специальную дисциплину</a:t>
            </a:r>
          </a:p>
        </p:txBody>
      </p:sp>
    </p:spTree>
    <p:extLst>
      <p:ext uri="{BB962C8B-B14F-4D97-AF65-F5344CB8AC3E}">
        <p14:creationId xmlns:p14="http://schemas.microsoft.com/office/powerpoint/2010/main" xmlns="" val="70400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5024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2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Объявляются государственной комиссией в тот же день;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Вывешиваются на информационном стенде по месту проведения;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Бумажный сертификат не выдается;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результатом тестирования можно ознакомиться на сайте                             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www.testcenter.kz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(при вводе ИКТ и ИИН тестируемого);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несогласии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результатами, тестируемый может подать на апелляцию.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91680" y="3717033"/>
            <a:ext cx="5400600" cy="306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3803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5024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41216" y="980729"/>
            <a:ext cx="8229600" cy="7920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 на апелляцию принимаются до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13.00 часов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следующего дня после объявления результатов ЕНТ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61303" y="2024295"/>
            <a:ext cx="4014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Апелляция рассматривается в случаях</a:t>
            </a:r>
            <a:r>
              <a:rPr lang="ru-RU" dirty="0"/>
              <a:t>: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4556017" y="2564904"/>
            <a:ext cx="12344" cy="35128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403648" y="2393627"/>
            <a:ext cx="1821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содержанию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580112" y="2403147"/>
            <a:ext cx="30121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техническим причинам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53991" y="2753791"/>
            <a:ext cx="440202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Правильный ответ не совпадает с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кодом правильных ответов (указывается вариант правильного ответа);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Отсутствует правильный ответ;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Имеется более одного правильного ответа в тестовых заданиях с выбором одного правильного ответа из всех предложенных (указываются все варианты правильных ответов);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Некорректно составленное тестовое задание;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Отсутствует фрагмент условия тестового задания (текст, схемы, рисунки, таблицы) в результате,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которого невозможно определить правильный ответ.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605888" y="2779335"/>
            <a:ext cx="4430608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Считывание сканером закрашенного кружка, совпадающего с кодом каждого правильного ответа,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двух и более кружков;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Считывание сканером закрашенного кружка, совпадающего с кодом правильных ответов, как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пустой кружок;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Дефектный лист ответов.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88024" y="4798983"/>
            <a:ext cx="1345039" cy="1345039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74013" y="4798983"/>
            <a:ext cx="1297112" cy="1268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18537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5701" y="672136"/>
            <a:ext cx="2170958" cy="175706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752"/>
            <a:ext cx="9144000" cy="754008"/>
          </a:xfrm>
        </p:spPr>
        <p:txBody>
          <a:bodyPr>
            <a:normAutofit/>
          </a:bodyPr>
          <a:lstStyle/>
          <a:p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ЕНТ в августе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Выноска со стрелкой вниз 7"/>
          <p:cNvSpPr/>
          <p:nvPr/>
        </p:nvSpPr>
        <p:spPr>
          <a:xfrm>
            <a:off x="838519" y="806881"/>
            <a:ext cx="2888376" cy="1946381"/>
          </a:xfrm>
          <a:custGeom>
            <a:avLst/>
            <a:gdLst>
              <a:gd name="connsiteX0" fmla="*/ 0 w 3600400"/>
              <a:gd name="connsiteY0" fmla="*/ 0 h 4460916"/>
              <a:gd name="connsiteX1" fmla="*/ 3600400 w 3600400"/>
              <a:gd name="connsiteY1" fmla="*/ 0 h 4460916"/>
              <a:gd name="connsiteX2" fmla="*/ 3600400 w 3600400"/>
              <a:gd name="connsiteY2" fmla="*/ 2898569 h 4460916"/>
              <a:gd name="connsiteX3" fmla="*/ 2043767 w 3600400"/>
              <a:gd name="connsiteY3" fmla="*/ 2898569 h 4460916"/>
              <a:gd name="connsiteX4" fmla="*/ 2043767 w 3600400"/>
              <a:gd name="connsiteY4" fmla="*/ 3256006 h 4460916"/>
              <a:gd name="connsiteX5" fmla="*/ 2375832 w 3600400"/>
              <a:gd name="connsiteY5" fmla="*/ 3256006 h 4460916"/>
              <a:gd name="connsiteX6" fmla="*/ 1800200 w 3600400"/>
              <a:gd name="connsiteY6" fmla="*/ 4460916 h 4460916"/>
              <a:gd name="connsiteX7" fmla="*/ 1224568 w 3600400"/>
              <a:gd name="connsiteY7" fmla="*/ 3256006 h 4460916"/>
              <a:gd name="connsiteX8" fmla="*/ 1556633 w 3600400"/>
              <a:gd name="connsiteY8" fmla="*/ 3256006 h 4460916"/>
              <a:gd name="connsiteX9" fmla="*/ 1556633 w 3600400"/>
              <a:gd name="connsiteY9" fmla="*/ 2898569 h 4460916"/>
              <a:gd name="connsiteX10" fmla="*/ 0 w 3600400"/>
              <a:gd name="connsiteY10" fmla="*/ 2898569 h 4460916"/>
              <a:gd name="connsiteX11" fmla="*/ 0 w 3600400"/>
              <a:gd name="connsiteY11" fmla="*/ 0 h 4460916"/>
              <a:gd name="connsiteX0" fmla="*/ 0 w 3600400"/>
              <a:gd name="connsiteY0" fmla="*/ 0 h 3625174"/>
              <a:gd name="connsiteX1" fmla="*/ 3600400 w 3600400"/>
              <a:gd name="connsiteY1" fmla="*/ 0 h 3625174"/>
              <a:gd name="connsiteX2" fmla="*/ 3600400 w 3600400"/>
              <a:gd name="connsiteY2" fmla="*/ 2898569 h 3625174"/>
              <a:gd name="connsiteX3" fmla="*/ 2043767 w 3600400"/>
              <a:gd name="connsiteY3" fmla="*/ 2898569 h 3625174"/>
              <a:gd name="connsiteX4" fmla="*/ 2043767 w 3600400"/>
              <a:gd name="connsiteY4" fmla="*/ 3256006 h 3625174"/>
              <a:gd name="connsiteX5" fmla="*/ 2375832 w 3600400"/>
              <a:gd name="connsiteY5" fmla="*/ 3256006 h 3625174"/>
              <a:gd name="connsiteX6" fmla="*/ 1839529 w 3600400"/>
              <a:gd name="connsiteY6" fmla="*/ 3625174 h 3625174"/>
              <a:gd name="connsiteX7" fmla="*/ 1224568 w 3600400"/>
              <a:gd name="connsiteY7" fmla="*/ 3256006 h 3625174"/>
              <a:gd name="connsiteX8" fmla="*/ 1556633 w 3600400"/>
              <a:gd name="connsiteY8" fmla="*/ 3256006 h 3625174"/>
              <a:gd name="connsiteX9" fmla="*/ 1556633 w 3600400"/>
              <a:gd name="connsiteY9" fmla="*/ 2898569 h 3625174"/>
              <a:gd name="connsiteX10" fmla="*/ 0 w 3600400"/>
              <a:gd name="connsiteY10" fmla="*/ 2898569 h 3625174"/>
              <a:gd name="connsiteX11" fmla="*/ 0 w 3600400"/>
              <a:gd name="connsiteY11" fmla="*/ 0 h 3625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00400" h="3625174">
                <a:moveTo>
                  <a:pt x="0" y="0"/>
                </a:moveTo>
                <a:lnTo>
                  <a:pt x="3600400" y="0"/>
                </a:lnTo>
                <a:lnTo>
                  <a:pt x="3600400" y="2898569"/>
                </a:lnTo>
                <a:lnTo>
                  <a:pt x="2043767" y="2898569"/>
                </a:lnTo>
                <a:lnTo>
                  <a:pt x="2043767" y="3256006"/>
                </a:lnTo>
                <a:lnTo>
                  <a:pt x="2375832" y="3256006"/>
                </a:lnTo>
                <a:lnTo>
                  <a:pt x="1839529" y="3625174"/>
                </a:lnTo>
                <a:lnTo>
                  <a:pt x="1224568" y="3256006"/>
                </a:lnTo>
                <a:lnTo>
                  <a:pt x="1556633" y="3256006"/>
                </a:lnTo>
                <a:lnTo>
                  <a:pt x="1556633" y="2898569"/>
                </a:lnTo>
                <a:lnTo>
                  <a:pt x="0" y="28985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>
              <a:defRPr/>
            </a:pPr>
            <a:endParaRPr lang="kk-K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не участвовавшие на ЕНТ или не набравшие пороговый балл</a:t>
            </a:r>
            <a:endParaRPr lang="ru-RU" sz="1500" b="1" u="sng" dirty="0"/>
          </a:p>
        </p:txBody>
      </p:sp>
      <p:sp>
        <p:nvSpPr>
          <p:cNvPr id="18" name="Выноска со стрелкой вниз 7"/>
          <p:cNvSpPr/>
          <p:nvPr/>
        </p:nvSpPr>
        <p:spPr>
          <a:xfrm>
            <a:off x="5620653" y="788800"/>
            <a:ext cx="2888376" cy="1982543"/>
          </a:xfrm>
          <a:custGeom>
            <a:avLst/>
            <a:gdLst>
              <a:gd name="connsiteX0" fmla="*/ 0 w 3600400"/>
              <a:gd name="connsiteY0" fmla="*/ 0 h 4460916"/>
              <a:gd name="connsiteX1" fmla="*/ 3600400 w 3600400"/>
              <a:gd name="connsiteY1" fmla="*/ 0 h 4460916"/>
              <a:gd name="connsiteX2" fmla="*/ 3600400 w 3600400"/>
              <a:gd name="connsiteY2" fmla="*/ 2898569 h 4460916"/>
              <a:gd name="connsiteX3" fmla="*/ 2043767 w 3600400"/>
              <a:gd name="connsiteY3" fmla="*/ 2898569 h 4460916"/>
              <a:gd name="connsiteX4" fmla="*/ 2043767 w 3600400"/>
              <a:gd name="connsiteY4" fmla="*/ 3256006 h 4460916"/>
              <a:gd name="connsiteX5" fmla="*/ 2375832 w 3600400"/>
              <a:gd name="connsiteY5" fmla="*/ 3256006 h 4460916"/>
              <a:gd name="connsiteX6" fmla="*/ 1800200 w 3600400"/>
              <a:gd name="connsiteY6" fmla="*/ 4460916 h 4460916"/>
              <a:gd name="connsiteX7" fmla="*/ 1224568 w 3600400"/>
              <a:gd name="connsiteY7" fmla="*/ 3256006 h 4460916"/>
              <a:gd name="connsiteX8" fmla="*/ 1556633 w 3600400"/>
              <a:gd name="connsiteY8" fmla="*/ 3256006 h 4460916"/>
              <a:gd name="connsiteX9" fmla="*/ 1556633 w 3600400"/>
              <a:gd name="connsiteY9" fmla="*/ 2898569 h 4460916"/>
              <a:gd name="connsiteX10" fmla="*/ 0 w 3600400"/>
              <a:gd name="connsiteY10" fmla="*/ 2898569 h 4460916"/>
              <a:gd name="connsiteX11" fmla="*/ 0 w 3600400"/>
              <a:gd name="connsiteY11" fmla="*/ 0 h 4460916"/>
              <a:gd name="connsiteX0" fmla="*/ 0 w 3600400"/>
              <a:gd name="connsiteY0" fmla="*/ 0 h 3625174"/>
              <a:gd name="connsiteX1" fmla="*/ 3600400 w 3600400"/>
              <a:gd name="connsiteY1" fmla="*/ 0 h 3625174"/>
              <a:gd name="connsiteX2" fmla="*/ 3600400 w 3600400"/>
              <a:gd name="connsiteY2" fmla="*/ 2898569 h 3625174"/>
              <a:gd name="connsiteX3" fmla="*/ 2043767 w 3600400"/>
              <a:gd name="connsiteY3" fmla="*/ 2898569 h 3625174"/>
              <a:gd name="connsiteX4" fmla="*/ 2043767 w 3600400"/>
              <a:gd name="connsiteY4" fmla="*/ 3256006 h 3625174"/>
              <a:gd name="connsiteX5" fmla="*/ 2375832 w 3600400"/>
              <a:gd name="connsiteY5" fmla="*/ 3256006 h 3625174"/>
              <a:gd name="connsiteX6" fmla="*/ 1839529 w 3600400"/>
              <a:gd name="connsiteY6" fmla="*/ 3625174 h 3625174"/>
              <a:gd name="connsiteX7" fmla="*/ 1224568 w 3600400"/>
              <a:gd name="connsiteY7" fmla="*/ 3256006 h 3625174"/>
              <a:gd name="connsiteX8" fmla="*/ 1556633 w 3600400"/>
              <a:gd name="connsiteY8" fmla="*/ 3256006 h 3625174"/>
              <a:gd name="connsiteX9" fmla="*/ 1556633 w 3600400"/>
              <a:gd name="connsiteY9" fmla="*/ 2898569 h 3625174"/>
              <a:gd name="connsiteX10" fmla="*/ 0 w 3600400"/>
              <a:gd name="connsiteY10" fmla="*/ 2898569 h 3625174"/>
              <a:gd name="connsiteX11" fmla="*/ 0 w 3600400"/>
              <a:gd name="connsiteY11" fmla="*/ 0 h 3625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00400" h="3625174">
                <a:moveTo>
                  <a:pt x="0" y="0"/>
                </a:moveTo>
                <a:lnTo>
                  <a:pt x="3600400" y="0"/>
                </a:lnTo>
                <a:lnTo>
                  <a:pt x="3600400" y="2898569"/>
                </a:lnTo>
                <a:lnTo>
                  <a:pt x="2043767" y="2898569"/>
                </a:lnTo>
                <a:lnTo>
                  <a:pt x="2043767" y="3256006"/>
                </a:lnTo>
                <a:lnTo>
                  <a:pt x="2375832" y="3256006"/>
                </a:lnTo>
                <a:lnTo>
                  <a:pt x="1839529" y="3625174"/>
                </a:lnTo>
                <a:lnTo>
                  <a:pt x="1224568" y="3256006"/>
                </a:lnTo>
                <a:lnTo>
                  <a:pt x="1556633" y="3256006"/>
                </a:lnTo>
                <a:lnTo>
                  <a:pt x="1556633" y="2898569"/>
                </a:lnTo>
                <a:lnTo>
                  <a:pt x="0" y="28985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>
              <a:defRPr/>
            </a:pPr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не участвовавшие на ЕНТ, не набравшие пороговый балл, не допущенные к ЕНТ, с аннулированными результатами ЕНТ </a:t>
            </a:r>
            <a:endParaRPr lang="ru-RU" sz="1500" b="1" u="sng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157738" y="2824921"/>
            <a:ext cx="3814205" cy="89555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*могут зачислиться в ВУЗ на платной основе до завершения текущего учебного года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79017" y="2844012"/>
            <a:ext cx="3807379" cy="9246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сдать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ЕНТ в августе</a:t>
            </a:r>
          </a:p>
          <a:p>
            <a:pPr algn="ctr"/>
            <a:endParaRPr lang="ru-RU" dirty="0"/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34952008"/>
              </p:ext>
            </p:extLst>
          </p:nvPr>
        </p:nvGraphicFramePr>
        <p:xfrm>
          <a:off x="838519" y="4653136"/>
          <a:ext cx="7765929" cy="20162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054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443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приема заявлений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Проведения ЕНТ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1946">
                <a:tc>
                  <a:txBody>
                    <a:bodyPr/>
                    <a:lstStyle/>
                    <a:p>
                      <a:pPr algn="l"/>
                      <a:r>
                        <a:rPr lang="ru-RU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 15 декабря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kk-KZ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по 20 января</a:t>
                      </a:r>
                      <a:endParaRPr lang="ru-RU" b="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2616">
                <a:tc>
                  <a:txBody>
                    <a:bodyPr/>
                    <a:lstStyle/>
                    <a:p>
                      <a:pPr algn="l"/>
                      <a:r>
                        <a:rPr lang="ru-RU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lang="kk-KZ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 15 февраля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kk-KZ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по 31 марта</a:t>
                      </a:r>
                      <a:endParaRPr lang="ru-RU" b="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3290">
                <a:tc>
                  <a:txBody>
                    <a:bodyPr/>
                    <a:lstStyle/>
                    <a:p>
                      <a:pPr algn="l"/>
                      <a:r>
                        <a:rPr lang="ru-RU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lang="kk-KZ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 30 апреля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июня по 5 июля</a:t>
                      </a:r>
                      <a:endParaRPr lang="ru-RU" b="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87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lang="kk-KZ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июля по 3 августа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kk-KZ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по 20 августа</a:t>
                      </a:r>
                      <a:endParaRPr lang="ru-RU" b="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730506" y="3892366"/>
            <a:ext cx="7981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*Примечание: лица, зачисленные в ВУЗ на платной основе до завершения текущего учебного года могут сдать ЕНТ в течении текущего учебного года</a:t>
            </a:r>
          </a:p>
        </p:txBody>
      </p:sp>
    </p:spTree>
    <p:extLst>
      <p:ext uri="{BB962C8B-B14F-4D97-AF65-F5344CB8AC3E}">
        <p14:creationId xmlns:p14="http://schemas.microsoft.com/office/powerpoint/2010/main" xmlns="" val="3576264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Рисунок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56134" y="2936701"/>
            <a:ext cx="2376264" cy="257428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628" y="-124716"/>
            <a:ext cx="8229600" cy="1143000"/>
          </a:xfrm>
        </p:spPr>
        <p:txBody>
          <a:bodyPr>
            <a:normAutofit/>
          </a:bodyPr>
          <a:lstStyle/>
          <a:p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экзамены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6094" y="915926"/>
            <a:ext cx="88704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заявлений (документов) для сдачи творческих экзаменов по группам образовательных программ высшего образования, требующих творческой подготовки осуществляется в ВУЗах.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222031" y="1772816"/>
            <a:ext cx="2664296" cy="725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заявлений: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июня по 7 июля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376842" y="1772817"/>
            <a:ext cx="2664296" cy="725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экзамена: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8 по 13 июля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0069" y="288501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зачислении в ВУЗ учитываются баллы: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История Казахстана;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Грамотность чтения.</a:t>
            </a:r>
          </a:p>
        </p:txBody>
      </p:sp>
      <p:sp>
        <p:nvSpPr>
          <p:cNvPr id="7" name="Плюс 6"/>
          <p:cNvSpPr/>
          <p:nvPr/>
        </p:nvSpPr>
        <p:spPr>
          <a:xfrm>
            <a:off x="2554179" y="3344734"/>
            <a:ext cx="270284" cy="216024"/>
          </a:xfrm>
          <a:prstGeom prst="mathPl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987824" y="3300514"/>
            <a:ext cx="25439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23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творческих экзамена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4518" y="4365104"/>
            <a:ext cx="653447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Максимальный балл по каждому творческому экзамену - 40 баллов.</a:t>
            </a:r>
            <a:endParaRPr lang="ru-RU" sz="1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72355" y="5301208"/>
            <a:ext cx="8657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Поступающие на группы образовательных программ, требующих творческой подготовки, участвуют в конкурсе на присуждение образовательного гранта по одной группе образовательных программ и указывают в заявлении ВУЗ, где они сдавали творческий экзамен.</a:t>
            </a:r>
          </a:p>
        </p:txBody>
      </p:sp>
    </p:spTree>
    <p:extLst>
      <p:ext uri="{BB962C8B-B14F-4D97-AF65-F5344CB8AC3E}">
        <p14:creationId xmlns:p14="http://schemas.microsoft.com/office/powerpoint/2010/main" xmlns="" val="3902610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4288" y="5929234"/>
            <a:ext cx="9029664" cy="67710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2" descr="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2293" y="1819717"/>
            <a:ext cx="2511659" cy="2497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028" y="114604"/>
            <a:ext cx="9144000" cy="857250"/>
          </a:xfrm>
        </p:spPr>
        <p:txBody>
          <a:bodyPr>
            <a:normAutofit/>
          </a:bodyPr>
          <a:lstStyle/>
          <a:p>
            <a:r>
              <a:rPr lang="kk-KZ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экзамены</a:t>
            </a:r>
            <a:endParaRPr lang="ru-RU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85384" y="1338415"/>
            <a:ext cx="547260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документов поступающих и проведение специального экзамена для поступления по области образования "Педагогические науки" осуществляется в ВУЗе, по области образования "Здравоохранение и социальное обеспечение (медицина)" – по месту нахождения организации образования в области здравоохранения или медицинских факультетов ВУЗов: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39234" y="4194427"/>
            <a:ext cx="36141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20 июня по 24 августа*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288" y="5929234"/>
            <a:ext cx="902966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проектам вносимых изменений и дополнений в нормативно-правовые акты в текущем году.</a:t>
            </a:r>
            <a:endParaRPr lang="en-US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288" y="2496930"/>
            <a:ext cx="1551096" cy="169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944348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6207" y="3688432"/>
            <a:ext cx="2143125" cy="21336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19" y="20446"/>
            <a:ext cx="9144000" cy="989545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на присуждение образовательного гранта высшего образования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92763" y="4037670"/>
            <a:ext cx="2729475" cy="7626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заявлений: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13 по 20 июля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885934" y="5229200"/>
            <a:ext cx="2736304" cy="7368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Проведение: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21 июля по 1 августа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6700" y="1107545"/>
            <a:ext cx="77768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участия в конкурсе поступающий подает следующие документы в приемную комиссию ВУЗа: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заявление на бланке установленного образца или через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-приложения;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документ об образовании (подлинник);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медицинскую справку по форме 086-У (электронный) 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копию документа, удостоверяющего личность;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копию международного сертификата IELTS, TOEFL IBT,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TOEFL ITP (при наличии).</a:t>
            </a:r>
          </a:p>
        </p:txBody>
      </p:sp>
    </p:spTree>
    <p:extLst>
      <p:ext uri="{BB962C8B-B14F-4D97-AF65-F5344CB8AC3E}">
        <p14:creationId xmlns:p14="http://schemas.microsoft.com/office/powerpoint/2010/main" xmlns="" val="3482264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24128" y="1628800"/>
            <a:ext cx="3294112" cy="367240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01312"/>
            <a:ext cx="8229600" cy="1143000"/>
          </a:xfrm>
        </p:spPr>
        <p:txBody>
          <a:bodyPr>
            <a:normAutofit/>
          </a:bodyPr>
          <a:lstStyle/>
          <a:p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Зачисление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733903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Зачисление студентов в ВУЗы проводится приемными комиссиями ВУЗов с 10 по 25 августа календарного года.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6152" y="1444595"/>
            <a:ext cx="6858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приемную комиссию ВУЗа поступающие к</a:t>
            </a:r>
          </a:p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заявлению о приеме прилагают: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документы об общем среднем или техническом и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профессиональном,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послесреднем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образовании (подлинник);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копию документа, удостоверяющего личность;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6 фотокарточек размером 3 x 4 сантиметра;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электронную медицинскую справку по форме 086-У;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выписку из ведомости (для поступающих по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 программам высшего образования,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требующим специальной и (или) творческой подготовки), 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свидетельство о присуждении образовательного гранта (при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наличии);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международный сертификат IELTS,TOEFL ITP, TOEFL IBT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 наличии).</a:t>
            </a:r>
          </a:p>
        </p:txBody>
      </p:sp>
    </p:spTree>
    <p:extLst>
      <p:ext uri="{BB962C8B-B14F-4D97-AF65-F5344CB8AC3E}">
        <p14:creationId xmlns:p14="http://schemas.microsoft.com/office/powerpoint/2010/main" xmlns="" val="2704178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01312"/>
            <a:ext cx="8229600" cy="1143000"/>
          </a:xfrm>
        </p:spPr>
        <p:txBody>
          <a:bodyPr>
            <a:normAutofit/>
          </a:bodyPr>
          <a:lstStyle/>
          <a:p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ЕНТ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1041688"/>
            <a:ext cx="67687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 пробное тестирование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Национального центра тестирования:</a:t>
            </a:r>
          </a:p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к тесту бесплатный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 период карантина), необходимо только ввести ИИН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350173" y="2210425"/>
            <a:ext cx="41512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https://prob-ent.testcenter.kz/#/login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90896" y="3068960"/>
            <a:ext cx="67687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Путем приобретения учебно-методических пособий в филиалах Национального центра тестирования:</a:t>
            </a:r>
          </a:p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одного пособия – 414 тенге.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9476309">
            <a:off x="2155970" y="4369087"/>
            <a:ext cx="1462453" cy="206984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29351" y="4136829"/>
            <a:ext cx="1414657" cy="200219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736078">
            <a:off x="4393206" y="4250038"/>
            <a:ext cx="1630681" cy="2307940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1290896" y="2842802"/>
            <a:ext cx="65214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11882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16797" y="4769768"/>
            <a:ext cx="1827203" cy="20882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7504" y="876510"/>
            <a:ext cx="76328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4988" algn="just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Изменены сроки приема заявлении: с 1 по 30 апреля (с 1 апреля по 5 мая);</a:t>
            </a:r>
          </a:p>
          <a:p>
            <a:pPr indent="534988" algn="just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казахской национальности, не являющиеся гражданами РК, выпускники школ текущего года, окончившие школу за рубежом вместо документов об окончании школы предоставят справку с организации среднего образования, в которой он обучается, в произвольной форме с нотариально засвидетельствованным переводом на государственный или русский языки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444500" algn="just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Медицинская справка 086-У заменена на электронный формат;</a:t>
            </a:r>
          </a:p>
          <a:p>
            <a:pPr indent="444500" algn="just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Бумажный сертификат ЕНТ заменен на электронный сертификат;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3002" y="13752"/>
            <a:ext cx="9120998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Bef>
                <a:spcPts val="750"/>
              </a:spcBef>
            </a:pPr>
            <a:r>
              <a:rPr lang="ru-RU" sz="3600" b="1" i="1" dirty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Новшества ЕНТ-2020 </a:t>
            </a:r>
          </a:p>
        </p:txBody>
      </p:sp>
    </p:spTree>
    <p:extLst>
      <p:ext uri="{BB962C8B-B14F-4D97-AF65-F5344CB8AC3E}">
        <p14:creationId xmlns:p14="http://schemas.microsoft.com/office/powerpoint/2010/main" xmlns="" val="2505783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42724" y="4769768"/>
            <a:ext cx="1827203" cy="20882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3648" y="798375"/>
            <a:ext cx="760072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just">
              <a:defRPr sz="2000" b="1">
                <a:latin typeface="Palatino Linotype" panose="02040502050505030304" pitchFamily="18" charset="0"/>
              </a:defRPr>
            </a:lvl1pPr>
          </a:lstStyle>
          <a:p>
            <a:r>
              <a:rPr lang="kk-KZ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5) 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обнаружении у поступающего запрещенных предметов в ходе запуска на тестирование, поступающий не допускается на данное тестирование, а также на последующие  ЕНТ в текущем году</a:t>
            </a:r>
            <a:r>
              <a:rPr lang="kk-KZ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kk-KZ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6) 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обнаружения у поступающего запрещенных предметов во время ЕНТ, результаты тестирования аннулируются и поступающий не допускается на ЕНТ в текущем году</a:t>
            </a:r>
            <a:r>
              <a:rPr lang="kk-KZ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kk-KZ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7) Поступающий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kk-KZ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овлекший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«подставное лицо» на ЕНТ, не допускается на тестирование  в текущем году</a:t>
            </a:r>
            <a:r>
              <a:rPr lang="kk-KZ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kk-KZ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8) 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завершения ЕНТ до 25 августа календарного года будет производиться анализ видеозаписей. В случае </a:t>
            </a:r>
            <a:r>
              <a:rPr lang="kk-KZ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обнаружения у поступающего использование запрещенных предметов результаты ЕНТ и конкурса будут аннулированы.</a:t>
            </a:r>
          </a:p>
          <a:p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3002" y="13752"/>
            <a:ext cx="9120998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Bef>
                <a:spcPts val="750"/>
              </a:spcBef>
            </a:pPr>
            <a:r>
              <a:rPr lang="ru-RU" sz="3600" b="1" i="1" dirty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Новшества </a:t>
            </a:r>
            <a:r>
              <a:rPr lang="ru-RU" sz="3600" b="1" i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ЕНТ-2020</a:t>
            </a:r>
          </a:p>
        </p:txBody>
      </p:sp>
    </p:spTree>
    <p:extLst>
      <p:ext uri="{BB962C8B-B14F-4D97-AF65-F5344CB8AC3E}">
        <p14:creationId xmlns:p14="http://schemas.microsoft.com/office/powerpoint/2010/main" xmlns="" val="2710569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388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ЕНТ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8356" y="1145812"/>
            <a:ext cx="6707088" cy="4525963"/>
          </a:xfrm>
        </p:spPr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документов:</a:t>
            </a: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1 по 30 апреля.</a:t>
            </a:r>
          </a:p>
          <a:p>
            <a:pPr marL="0" indent="0">
              <a:buNone/>
            </a:pP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выпускников организаций среднего образования, обучавшихся по линии международного обмена школьников за рубежом, а также лиц казахской национальности, не являющихся гражданами Республики Казахстан, окончивших учебные заведения за рубежом </a:t>
            </a:r>
            <a:r>
              <a:rPr lang="ru-RU" sz="1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1 апреля по 5 мая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тестирования:</a:t>
            </a: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20 июня по 5 июля.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8264" y="2204864"/>
            <a:ext cx="2021016" cy="237626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528" y="4725144"/>
            <a:ext cx="8568952" cy="187220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введенным режимом чрезвычайного положения прием документов осуществляется с 20 апреля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10 мая.</a:t>
            </a:r>
          </a:p>
        </p:txBody>
      </p:sp>
    </p:spTree>
    <p:extLst>
      <p:ext uri="{BB962C8B-B14F-4D97-AF65-F5344CB8AC3E}">
        <p14:creationId xmlns:p14="http://schemas.microsoft.com/office/powerpoint/2010/main" xmlns="" val="1633746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834" y="0"/>
            <a:ext cx="8229600" cy="836712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заявления на ЕНТ: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9994" y="1124744"/>
            <a:ext cx="8732486" cy="54726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подать предварительное заявление в режиме онлайн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</a:t>
            </a:r>
            <a:r>
              <a:rPr lang="ru-RU" sz="20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r>
              <a:rPr lang="en-US" sz="20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-tipo.testcenter.kz</a:t>
            </a:r>
            <a:r>
              <a:rPr lang="en-US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нажать кнопку регистрации и указать свою электронную почту;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Авторизоваться на сайте с логином и паролем полученным на электронную почту;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 ИИН и идентифицироваться (в случаях если данные по ИИН не найдены или отображаются некорректно, в этом случае регистрацию необходимо произвести путем передачи Ваших данных в приемную комиссию без подачи предварительного заявления).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ыпускники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текущего года, окончившие учебное заведение за рубежом, в том числе лица казахской национальности, не являющиеся гражданами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РК также обращаются в приемную комиссию без подачи предварительного заявления;</a:t>
            </a:r>
          </a:p>
          <a:p>
            <a:pPr marL="274638" indent="-274638" algn="just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интерфейсе указать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регистрационные данные;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638" indent="-274638" algn="just">
              <a:buFontTx/>
              <a:buChar char="-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Произвести оплату одним из способов: банковской картой или через сайт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Kaspi.kz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Стоимость тестирования – 2242 тенге;</a:t>
            </a:r>
          </a:p>
          <a:p>
            <a:pPr marL="274638" indent="-274638" algn="just">
              <a:buFontTx/>
              <a:buChar char="-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Записать уникальный номер заявления и сообщить техническому секретарю.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2834" y="647690"/>
            <a:ext cx="151687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Шаг 1</a:t>
            </a:r>
            <a:endParaRPr lang="ru-RU" sz="25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1349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834" y="0"/>
            <a:ext cx="8229600" cy="836712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заявления на ЕНТ: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6037" y="1328899"/>
            <a:ext cx="8732486" cy="307163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приемную комиссию вуза подать необходимые документы: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638" indent="-274638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(подается в ВУЗе);</a:t>
            </a:r>
          </a:p>
          <a:p>
            <a:pPr marL="274638" indent="-274638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 документа, удостоверяющего личность;</a:t>
            </a:r>
          </a:p>
          <a:p>
            <a:pPr marL="274638" indent="-274638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Две фотографии размером 3 x 4;</a:t>
            </a:r>
          </a:p>
          <a:p>
            <a:pPr marL="274638" indent="-274638" algn="just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Аттестат об общем среднем образовании, диплом о техническом и профессиональном образовании, диплом о послесреднем образовании (подлинник);</a:t>
            </a:r>
          </a:p>
          <a:p>
            <a:pPr marL="274638" indent="-274638" algn="just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справка по форме 086-У, в электронном формате.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2834" y="836712"/>
            <a:ext cx="842964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Шаг 2 (</a:t>
            </a:r>
            <a:r>
              <a:rPr lang="kk-K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снятия режима чрезвычайного положения</a:t>
            </a:r>
            <a:r>
              <a:rPr lang="kk-KZ" sz="2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5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1000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92080" y="4437112"/>
            <a:ext cx="2143125" cy="214312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11725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пропуска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71600" y="1128611"/>
            <a:ext cx="58326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пропуска необходимо обратиться в приемную комиссию ВУЗа (после снятия режима ЧП)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1600" y="2060848"/>
            <a:ext cx="7344816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получения пропуска проверить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ФИО (при его наличии);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Общепрофессиональную и специальную дисциплину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(для лиц, которые подали документы на сокращенные сроки обучения)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 сдачи тестирования.</a:t>
            </a:r>
          </a:p>
          <a:p>
            <a:pPr>
              <a:lnSpc>
                <a:spcPct val="1500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неверных данных обратиться в приемную комиссию высшего учебного заведения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924588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2646523"/>
            <a:ext cx="976497" cy="97649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ЕНТ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6340" y="980728"/>
            <a:ext cx="8229600" cy="231761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запуска на тестирование при себе необходимо иметь: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Удостоверение личности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 на тестирование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Ручку с черной или синей пастой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16340" y="4924193"/>
            <a:ext cx="856319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работы: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ОЗНАКОМТЕСЬ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правилами проведения ЕНТ;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заполните служебные сектора;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целостность, комплектность и качество печати книжки;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тестовые задания и заполните лист ответа;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СДАЙТЕ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лист ответов и книжку дежурному по аудитории.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433697" y="2646523"/>
            <a:ext cx="72111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обнаружении запрещенных предметов в зоне проверки металлоискателем, составляется акт и претендент не допускается к тестированию в текущем году.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6966" y="3890257"/>
            <a:ext cx="776963" cy="107885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432830" y="4049791"/>
            <a:ext cx="72120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Поступающий, вовлекший к участию в тестировании «подставное лицо», не допускается к тестированию в текущем году.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1605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5546" y="4759459"/>
            <a:ext cx="2801660" cy="209854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Запрещается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56792"/>
            <a:ext cx="7956376" cy="4693880"/>
          </a:xfrm>
        </p:spPr>
        <p:txBody>
          <a:bodyPr>
            <a:normAutofit fontScale="77500" lnSpcReduction="20000"/>
          </a:bodyPr>
          <a:lstStyle/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Выходить из аудитории без разрешения и сопровождения представителя Министерства;</a:t>
            </a:r>
          </a:p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Переговариваться, пересаживаться с места на место, обмениваться материалами тестирования и выносить материалы тестирования с аудитории;</a:t>
            </a:r>
          </a:p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Пользоваться средствами мобильной связи и другими электронными устройствами, учебно-методическими пособиями, шпаргалками, калькулятором;</a:t>
            </a:r>
          </a:p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порчу материалов тестирования (листов ответа и книжки);</a:t>
            </a:r>
          </a:p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корректирующую жидкость, закрашивать сектора, не предусмотренные для этого (номер листа ответов);</a:t>
            </a:r>
          </a:p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истечению времени тестирования необходимо сдать материалы дежурному, в противном случае результаты не принимаются.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Намеренную порчу системы безопасности.</a:t>
            </a:r>
          </a:p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216047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1841</TotalTime>
  <Words>1843</Words>
  <Application>Microsoft Office PowerPoint</Application>
  <PresentationFormat>Экран (4:3)</PresentationFormat>
  <Paragraphs>207</Paragraphs>
  <Slides>19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ЕДИНОЕ НАЦИОНАЛЬНОЕ ТЕСТИРОВАНИЕ</vt:lpstr>
      <vt:lpstr>Слайд 2</vt:lpstr>
      <vt:lpstr>Слайд 3</vt:lpstr>
      <vt:lpstr>Сроки ЕНТ</vt:lpstr>
      <vt:lpstr>Подача заявления на ЕНТ:</vt:lpstr>
      <vt:lpstr>Подача заявления на ЕНТ:</vt:lpstr>
      <vt:lpstr>Получение пропуска</vt:lpstr>
      <vt:lpstr>Проведение ЕНТ</vt:lpstr>
      <vt:lpstr>Запрещается</vt:lpstr>
      <vt:lpstr>Формат ЕНТ</vt:lpstr>
      <vt:lpstr>Формат ЕНТ</vt:lpstr>
      <vt:lpstr>Результаты</vt:lpstr>
      <vt:lpstr>Апелляция</vt:lpstr>
      <vt:lpstr>ЕНТ в августе</vt:lpstr>
      <vt:lpstr>Творческие экзамены</vt:lpstr>
      <vt:lpstr>Специальные экзамены</vt:lpstr>
      <vt:lpstr>Конкурс на присуждение образовательного гранта высшего образования</vt:lpstr>
      <vt:lpstr>Зачисление</vt:lpstr>
      <vt:lpstr>Подготовка к ЕНТ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ЕДИНОЕ НАЦИОНАЛЬНОЕ ТЕСТИРОВАНИЕ</dc:title>
  <dc:creator>Магжан Иманжанов</dc:creator>
  <cp:lastModifiedBy>Gamer</cp:lastModifiedBy>
  <cp:revision>110</cp:revision>
  <dcterms:created xsi:type="dcterms:W3CDTF">2020-03-30T14:47:48Z</dcterms:created>
  <dcterms:modified xsi:type="dcterms:W3CDTF">2020-04-24T06:06:28Z</dcterms:modified>
</cp:coreProperties>
</file>